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23"/>
  </p:notesMasterIdLst>
  <p:sldIdLst>
    <p:sldId id="462" r:id="rId3"/>
    <p:sldId id="463" r:id="rId4"/>
    <p:sldId id="469" r:id="rId5"/>
    <p:sldId id="538" r:id="rId6"/>
    <p:sldId id="542" r:id="rId7"/>
    <p:sldId id="540" r:id="rId8"/>
    <p:sldId id="497" r:id="rId9"/>
    <p:sldId id="544" r:id="rId10"/>
    <p:sldId id="545" r:id="rId11"/>
    <p:sldId id="546" r:id="rId12"/>
    <p:sldId id="460" r:id="rId13"/>
    <p:sldId id="550" r:id="rId14"/>
    <p:sldId id="551" r:id="rId15"/>
    <p:sldId id="470" r:id="rId16"/>
    <p:sldId id="503" r:id="rId17"/>
    <p:sldId id="552" r:id="rId18"/>
    <p:sldId id="553" r:id="rId19"/>
    <p:sldId id="459" r:id="rId20"/>
    <p:sldId id="554" r:id="rId21"/>
    <p:sldId id="486" r:id="rId22"/>
  </p:sldIdLst>
  <p:sldSz cx="9144000" cy="5143500" type="screen16x9"/>
  <p:notesSz cx="6797675" cy="992822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295">
          <p15:clr>
            <a:srgbClr val="A4A3A4"/>
          </p15:clr>
        </p15:guide>
        <p15:guide id="4" pos="546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99FF"/>
    <a:srgbClr val="0077C8"/>
    <a:srgbClr val="3399FF"/>
    <a:srgbClr val="000099"/>
    <a:srgbClr val="FF9900"/>
    <a:srgbClr val="000066"/>
    <a:srgbClr val="00558E"/>
    <a:srgbClr val="007CD0"/>
    <a:srgbClr val="006F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5BE263C-DBD7-4A20-BB59-AAB30ACAA65A}" styleName="中度样式 3 - 强调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74570" autoAdjust="0"/>
  </p:normalViewPr>
  <p:slideViewPr>
    <p:cSldViewPr>
      <p:cViewPr varScale="1">
        <p:scale>
          <a:sx n="86" d="100"/>
          <a:sy n="86" d="100"/>
        </p:scale>
        <p:origin x="1459" y="-341"/>
      </p:cViewPr>
      <p:guideLst>
        <p:guide orient="horz" pos="1620"/>
        <p:guide pos="2880"/>
        <p:guide pos="295"/>
        <p:guide pos="5465"/>
      </p:guideLst>
    </p:cSldViewPr>
  </p:slideViewPr>
  <p:notesTextViewPr>
    <p:cViewPr>
      <p:scale>
        <a:sx n="100" d="100"/>
        <a:sy n="100" d="100"/>
      </p:scale>
      <p:origin x="0" y="0"/>
    </p:cViewPr>
  </p:notesTextViewPr>
  <p:sorterViewPr>
    <p:cViewPr>
      <p:scale>
        <a:sx n="140" d="100"/>
        <a:sy n="140" d="100"/>
      </p:scale>
      <p:origin x="0" y="505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B9A2A0-985F-42F0-ACE7-C6B208260720}" type="doc">
      <dgm:prSet loTypeId="urn:microsoft.com/office/officeart/2005/8/layout/process5" loCatId="process" qsTypeId="urn:microsoft.com/office/officeart/2005/8/quickstyle/simple4" qsCatId="simple" csTypeId="urn:microsoft.com/office/officeart/2005/8/colors/accent0_2" csCatId="mainScheme" phldr="1"/>
      <dgm:spPr>
        <a:scene3d>
          <a:camera prst="orthographicFront">
            <a:rot lat="0" lon="0" rev="0"/>
          </a:camera>
          <a:lightRig rig="contrasting" dir="t">
            <a:rot lat="0" lon="0" rev="1500000"/>
          </a:lightRig>
        </a:scene3d>
      </dgm:spPr>
      <dgm:t>
        <a:bodyPr/>
        <a:lstStyle/>
        <a:p>
          <a:endParaRPr lang="zh-CN" altLang="en-US"/>
        </a:p>
      </dgm:t>
    </dgm:pt>
    <dgm:pt modelId="{75D5398D-61BB-49BD-A17E-63D9A6BB0731}">
      <dgm:prSet phldrT="[文本]"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nSpc>
              <a:spcPct val="80000"/>
            </a:lnSpc>
            <a:spcAft>
              <a:spcPts val="0"/>
            </a:spcAft>
          </a:pPr>
          <a:r>
            <a:rPr lang="zh-CN" altLang="en-US" sz="1400" dirty="0" smtClean="0">
              <a:solidFill>
                <a:schemeClr val="tx1">
                  <a:lumMod val="95000"/>
                  <a:lumOff val="5000"/>
                </a:schemeClr>
              </a:solidFill>
              <a:latin typeface="微软雅黑" pitchFamily="34" charset="-122"/>
              <a:ea typeface="微软雅黑" pitchFamily="34" charset="-122"/>
            </a:rPr>
            <a:t>建立产业标准体系</a:t>
          </a:r>
          <a:endParaRPr lang="zh-CN" altLang="en-US" sz="1400" dirty="0">
            <a:solidFill>
              <a:schemeClr val="tx1">
                <a:lumMod val="95000"/>
                <a:lumOff val="5000"/>
              </a:schemeClr>
            </a:solidFill>
            <a:latin typeface="微软雅黑" pitchFamily="34" charset="-122"/>
            <a:ea typeface="微软雅黑" pitchFamily="34" charset="-122"/>
          </a:endParaRPr>
        </a:p>
      </dgm:t>
    </dgm:pt>
    <dgm:pt modelId="{8F2F4FE7-3199-430E-90A5-5EC37606CAE1}" type="parTrans" cxnId="{94E25401-0D93-4767-9B6C-3F6268354E66}">
      <dgm:prSet/>
      <dgm:spPr/>
      <dgm:t>
        <a:bodyPr/>
        <a:lstStyle/>
        <a:p>
          <a:endParaRPr lang="zh-CN" altLang="en-US" sz="1400">
            <a:solidFill>
              <a:schemeClr val="tx1">
                <a:lumMod val="95000"/>
                <a:lumOff val="5000"/>
              </a:schemeClr>
            </a:solidFill>
            <a:latin typeface="微软雅黑" pitchFamily="34" charset="-122"/>
            <a:ea typeface="微软雅黑" pitchFamily="34" charset="-122"/>
          </a:endParaRPr>
        </a:p>
      </dgm:t>
    </dgm:pt>
    <dgm:pt modelId="{345773AC-0B0C-4D06-B6AC-3AE7BEEF3697}" type="sibTrans" cxnId="{94E25401-0D93-4767-9B6C-3F6268354E66}">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zh-CN" altLang="en-US" sz="1400">
            <a:solidFill>
              <a:schemeClr val="tx1">
                <a:lumMod val="95000"/>
                <a:lumOff val="5000"/>
              </a:schemeClr>
            </a:solidFill>
            <a:latin typeface="微软雅黑" pitchFamily="34" charset="-122"/>
            <a:ea typeface="微软雅黑" pitchFamily="34" charset="-122"/>
          </a:endParaRPr>
        </a:p>
      </dgm:t>
    </dgm:pt>
    <dgm:pt modelId="{D1CD02D4-F17A-4BB8-84AF-25E50F2FCF95}">
      <dgm:prSet phldrT="[文本]"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zh-CN" altLang="en-US" sz="1400" dirty="0" smtClean="0">
              <a:solidFill>
                <a:schemeClr val="tx1">
                  <a:lumMod val="95000"/>
                  <a:lumOff val="5000"/>
                </a:schemeClr>
              </a:solidFill>
              <a:latin typeface="微软雅黑" pitchFamily="34" charset="-122"/>
              <a:ea typeface="微软雅黑" pitchFamily="34" charset="-122"/>
            </a:rPr>
            <a:t>组织</a:t>
          </a:r>
          <a:endParaRPr lang="en-US" altLang="zh-CN" sz="1400" dirty="0" smtClean="0">
            <a:solidFill>
              <a:schemeClr val="tx1">
                <a:lumMod val="95000"/>
                <a:lumOff val="5000"/>
              </a:schemeClr>
            </a:solidFill>
            <a:latin typeface="微软雅黑" pitchFamily="34" charset="-122"/>
            <a:ea typeface="微软雅黑" pitchFamily="34" charset="-122"/>
          </a:endParaRPr>
        </a:p>
        <a:p>
          <a:r>
            <a:rPr lang="zh-CN" altLang="en-US" sz="1400" dirty="0" smtClean="0">
              <a:solidFill>
                <a:schemeClr val="tx1">
                  <a:lumMod val="95000"/>
                  <a:lumOff val="5000"/>
                </a:schemeClr>
              </a:solidFill>
              <a:latin typeface="微软雅黑" pitchFamily="34" charset="-122"/>
              <a:ea typeface="微软雅黑" pitchFamily="34" charset="-122"/>
            </a:rPr>
            <a:t>贯彻实施</a:t>
          </a:r>
          <a:endParaRPr lang="zh-CN" altLang="en-US" sz="1400" dirty="0">
            <a:solidFill>
              <a:schemeClr val="tx1">
                <a:lumMod val="95000"/>
                <a:lumOff val="5000"/>
              </a:schemeClr>
            </a:solidFill>
            <a:latin typeface="微软雅黑" pitchFamily="34" charset="-122"/>
            <a:ea typeface="微软雅黑" pitchFamily="34" charset="-122"/>
          </a:endParaRPr>
        </a:p>
      </dgm:t>
    </dgm:pt>
    <dgm:pt modelId="{DAD1F306-D2E1-4A62-A52A-D6B56275BFD3}" type="parTrans" cxnId="{B446EF46-1F85-4A85-BEFC-AD5F52A37431}">
      <dgm:prSet/>
      <dgm:spPr/>
      <dgm:t>
        <a:bodyPr/>
        <a:lstStyle/>
        <a:p>
          <a:endParaRPr lang="zh-CN" altLang="en-US" sz="1400">
            <a:solidFill>
              <a:schemeClr val="tx1">
                <a:lumMod val="95000"/>
                <a:lumOff val="5000"/>
              </a:schemeClr>
            </a:solidFill>
            <a:latin typeface="微软雅黑" pitchFamily="34" charset="-122"/>
            <a:ea typeface="微软雅黑" pitchFamily="34" charset="-122"/>
          </a:endParaRPr>
        </a:p>
      </dgm:t>
    </dgm:pt>
    <dgm:pt modelId="{0B5135DF-F9DB-41A9-BA4D-941CE8461337}" type="sibTrans" cxnId="{B446EF46-1F85-4A85-BEFC-AD5F52A37431}">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zh-CN" altLang="en-US" sz="1400">
            <a:solidFill>
              <a:schemeClr val="tx1">
                <a:lumMod val="95000"/>
                <a:lumOff val="5000"/>
              </a:schemeClr>
            </a:solidFill>
            <a:latin typeface="微软雅黑" pitchFamily="34" charset="-122"/>
            <a:ea typeface="微软雅黑" pitchFamily="34" charset="-122"/>
          </a:endParaRPr>
        </a:p>
      </dgm:t>
    </dgm:pt>
    <dgm:pt modelId="{5A49571F-30E9-4D58-AC66-408DB303800E}">
      <dgm:prSet phldrT="[文本]"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kumimoji="0" lang="zh-CN" altLang="en-US" sz="1400" b="0" i="0" u="none" strike="noStrike"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提高</a:t>
          </a:r>
          <a:endParaRPr kumimoji="0" lang="en-US" altLang="zh-CN" sz="1400" b="0" i="0" u="none" strike="noStrike"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r>
            <a:rPr kumimoji="0" lang="zh-CN" altLang="en-US" sz="1400" b="0" i="0" u="none" strike="noStrike"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产品质量</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dgm:t>
    </dgm:pt>
    <dgm:pt modelId="{BE38F379-F0F2-4C52-B795-FA7D042E6602}" type="parTrans" cxnId="{611B3ABD-A349-4F27-8CC9-BAC663DAC531}">
      <dgm:prSet/>
      <dgm:spPr/>
      <dgm:t>
        <a:bodyPr/>
        <a:lstStyle/>
        <a:p>
          <a:endParaRPr lang="zh-CN" altLang="en-US" sz="1400">
            <a:solidFill>
              <a:schemeClr val="tx1">
                <a:lumMod val="95000"/>
                <a:lumOff val="5000"/>
              </a:schemeClr>
            </a:solidFill>
            <a:latin typeface="微软雅黑" pitchFamily="34" charset="-122"/>
            <a:ea typeface="微软雅黑" pitchFamily="34" charset="-122"/>
          </a:endParaRPr>
        </a:p>
      </dgm:t>
    </dgm:pt>
    <dgm:pt modelId="{0DA83850-156F-4B6A-9EA4-CB3D337D39D5}" type="sibTrans" cxnId="{611B3ABD-A349-4F27-8CC9-BAC663DAC531}">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zh-CN" altLang="en-US" sz="1400">
            <a:solidFill>
              <a:schemeClr val="tx1">
                <a:lumMod val="95000"/>
                <a:lumOff val="5000"/>
              </a:schemeClr>
            </a:solidFill>
            <a:latin typeface="微软雅黑" pitchFamily="34" charset="-122"/>
            <a:ea typeface="微软雅黑" pitchFamily="34" charset="-122"/>
          </a:endParaRPr>
        </a:p>
      </dgm:t>
    </dgm:pt>
    <dgm:pt modelId="{70858103-B552-474D-940A-33BD0D6A9221}">
      <dgm:prSet phldrT="[文本]"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nSpc>
              <a:spcPct val="80000"/>
            </a:lnSpc>
            <a:spcAft>
              <a:spcPts val="0"/>
            </a:spcAft>
          </a:pPr>
          <a:r>
            <a:rPr lang="zh-CN" altLang="en-US" sz="1400" dirty="0" smtClean="0">
              <a:solidFill>
                <a:schemeClr val="tx1">
                  <a:lumMod val="95000"/>
                  <a:lumOff val="5000"/>
                </a:schemeClr>
              </a:solidFill>
              <a:latin typeface="微软雅黑" pitchFamily="34" charset="-122"/>
              <a:ea typeface="微软雅黑" pitchFamily="34" charset="-122"/>
            </a:rPr>
            <a:t>产业水平</a:t>
          </a:r>
          <a:endParaRPr lang="en-US" altLang="zh-CN" sz="1400" dirty="0" smtClean="0">
            <a:solidFill>
              <a:schemeClr val="tx1">
                <a:lumMod val="95000"/>
                <a:lumOff val="5000"/>
              </a:schemeClr>
            </a:solidFill>
            <a:latin typeface="微软雅黑" pitchFamily="34" charset="-122"/>
            <a:ea typeface="微软雅黑" pitchFamily="34" charset="-122"/>
          </a:endParaRPr>
        </a:p>
        <a:p>
          <a:pPr>
            <a:lnSpc>
              <a:spcPct val="80000"/>
            </a:lnSpc>
            <a:spcAft>
              <a:spcPts val="0"/>
            </a:spcAft>
          </a:pPr>
          <a:r>
            <a:rPr lang="zh-CN" altLang="en-US" sz="1400" dirty="0" smtClean="0">
              <a:solidFill>
                <a:schemeClr val="tx1">
                  <a:lumMod val="95000"/>
                  <a:lumOff val="5000"/>
                </a:schemeClr>
              </a:solidFill>
              <a:latin typeface="微软雅黑" pitchFamily="34" charset="-122"/>
              <a:ea typeface="微软雅黑" pitchFamily="34" charset="-122"/>
            </a:rPr>
            <a:t>整体提升</a:t>
          </a:r>
          <a:endParaRPr lang="zh-CN" altLang="en-US" sz="1400" dirty="0">
            <a:solidFill>
              <a:schemeClr val="tx1">
                <a:lumMod val="95000"/>
                <a:lumOff val="5000"/>
              </a:schemeClr>
            </a:solidFill>
            <a:latin typeface="微软雅黑" pitchFamily="34" charset="-122"/>
            <a:ea typeface="微软雅黑" pitchFamily="34" charset="-122"/>
          </a:endParaRPr>
        </a:p>
      </dgm:t>
    </dgm:pt>
    <dgm:pt modelId="{52E5143A-5EEE-474A-9903-C70A90F03AF8}" type="parTrans" cxnId="{779754D6-27DF-49E2-8235-9492727267D2}">
      <dgm:prSet/>
      <dgm:spPr/>
      <dgm:t>
        <a:bodyPr/>
        <a:lstStyle/>
        <a:p>
          <a:endParaRPr lang="zh-CN" altLang="en-US" sz="1400">
            <a:solidFill>
              <a:schemeClr val="tx1">
                <a:lumMod val="95000"/>
                <a:lumOff val="5000"/>
              </a:schemeClr>
            </a:solidFill>
            <a:latin typeface="微软雅黑" pitchFamily="34" charset="-122"/>
            <a:ea typeface="微软雅黑" pitchFamily="34" charset="-122"/>
          </a:endParaRPr>
        </a:p>
      </dgm:t>
    </dgm:pt>
    <dgm:pt modelId="{E9977760-CA9B-48CE-95AE-0B7BEB6C97C8}" type="sibTrans" cxnId="{779754D6-27DF-49E2-8235-9492727267D2}">
      <dgm:prSet/>
      <dgm:spPr/>
      <dgm:t>
        <a:bodyPr/>
        <a:lstStyle/>
        <a:p>
          <a:endParaRPr lang="zh-CN" altLang="en-US" sz="1400">
            <a:solidFill>
              <a:schemeClr val="tx1">
                <a:lumMod val="95000"/>
                <a:lumOff val="5000"/>
              </a:schemeClr>
            </a:solidFill>
            <a:latin typeface="微软雅黑" pitchFamily="34" charset="-122"/>
            <a:ea typeface="微软雅黑" pitchFamily="34" charset="-122"/>
          </a:endParaRPr>
        </a:p>
      </dgm:t>
    </dgm:pt>
    <dgm:pt modelId="{CEC68E8E-22FC-4E00-9D65-0949C1C409D3}" type="pres">
      <dgm:prSet presAssocID="{4EB9A2A0-985F-42F0-ACE7-C6B208260720}" presName="diagram" presStyleCnt="0">
        <dgm:presLayoutVars>
          <dgm:dir/>
          <dgm:resizeHandles val="exact"/>
        </dgm:presLayoutVars>
      </dgm:prSet>
      <dgm:spPr/>
      <dgm:t>
        <a:bodyPr/>
        <a:lstStyle/>
        <a:p>
          <a:endParaRPr lang="zh-CN" altLang="en-US"/>
        </a:p>
      </dgm:t>
    </dgm:pt>
    <dgm:pt modelId="{394F0A4B-C320-4DDE-8CE8-520794622F66}" type="pres">
      <dgm:prSet presAssocID="{75D5398D-61BB-49BD-A17E-63D9A6BB0731}" presName="node" presStyleLbl="node1" presStyleIdx="0" presStyleCnt="4" custScaleX="53123">
        <dgm:presLayoutVars>
          <dgm:bulletEnabled val="1"/>
        </dgm:presLayoutVars>
      </dgm:prSet>
      <dgm:spPr/>
      <dgm:t>
        <a:bodyPr/>
        <a:lstStyle/>
        <a:p>
          <a:endParaRPr lang="zh-CN" altLang="en-US"/>
        </a:p>
      </dgm:t>
    </dgm:pt>
    <dgm:pt modelId="{C53BAB19-2E4A-49EE-952D-A10BA818DA1F}" type="pres">
      <dgm:prSet presAssocID="{345773AC-0B0C-4D06-B6AC-3AE7BEEF3697}" presName="sibTrans" presStyleLbl="sibTrans2D1" presStyleIdx="0" presStyleCnt="3"/>
      <dgm:spPr/>
      <dgm:t>
        <a:bodyPr/>
        <a:lstStyle/>
        <a:p>
          <a:endParaRPr lang="zh-CN" altLang="en-US"/>
        </a:p>
      </dgm:t>
    </dgm:pt>
    <dgm:pt modelId="{51445FDC-34C9-4B73-8126-9F796D950EAA}" type="pres">
      <dgm:prSet presAssocID="{345773AC-0B0C-4D06-B6AC-3AE7BEEF3697}" presName="connectorText" presStyleLbl="sibTrans2D1" presStyleIdx="0" presStyleCnt="3"/>
      <dgm:spPr/>
      <dgm:t>
        <a:bodyPr/>
        <a:lstStyle/>
        <a:p>
          <a:endParaRPr lang="zh-CN" altLang="en-US"/>
        </a:p>
      </dgm:t>
    </dgm:pt>
    <dgm:pt modelId="{664012AE-1AB2-414E-BFC7-9C793CDE26A0}" type="pres">
      <dgm:prSet presAssocID="{D1CD02D4-F17A-4BB8-84AF-25E50F2FCF95}" presName="node" presStyleLbl="node1" presStyleIdx="1" presStyleCnt="4" custScaleX="56226">
        <dgm:presLayoutVars>
          <dgm:bulletEnabled val="1"/>
        </dgm:presLayoutVars>
      </dgm:prSet>
      <dgm:spPr/>
      <dgm:t>
        <a:bodyPr/>
        <a:lstStyle/>
        <a:p>
          <a:endParaRPr lang="zh-CN" altLang="en-US"/>
        </a:p>
      </dgm:t>
    </dgm:pt>
    <dgm:pt modelId="{80BA697E-D4DE-405F-8841-22E12228198F}" type="pres">
      <dgm:prSet presAssocID="{0B5135DF-F9DB-41A9-BA4D-941CE8461337}" presName="sibTrans" presStyleLbl="sibTrans2D1" presStyleIdx="1" presStyleCnt="3"/>
      <dgm:spPr/>
      <dgm:t>
        <a:bodyPr/>
        <a:lstStyle/>
        <a:p>
          <a:endParaRPr lang="zh-CN" altLang="en-US"/>
        </a:p>
      </dgm:t>
    </dgm:pt>
    <dgm:pt modelId="{62016172-88B6-497F-9E48-E868F632C37B}" type="pres">
      <dgm:prSet presAssocID="{0B5135DF-F9DB-41A9-BA4D-941CE8461337}" presName="connectorText" presStyleLbl="sibTrans2D1" presStyleIdx="1" presStyleCnt="3"/>
      <dgm:spPr/>
      <dgm:t>
        <a:bodyPr/>
        <a:lstStyle/>
        <a:p>
          <a:endParaRPr lang="zh-CN" altLang="en-US"/>
        </a:p>
      </dgm:t>
    </dgm:pt>
    <dgm:pt modelId="{4C1AB9A8-53A9-4C36-9398-4EC9EDC838D4}" type="pres">
      <dgm:prSet presAssocID="{5A49571F-30E9-4D58-AC66-408DB303800E}" presName="node" presStyleLbl="node1" presStyleIdx="2" presStyleCnt="4" custScaleX="56624">
        <dgm:presLayoutVars>
          <dgm:bulletEnabled val="1"/>
        </dgm:presLayoutVars>
      </dgm:prSet>
      <dgm:spPr/>
      <dgm:t>
        <a:bodyPr/>
        <a:lstStyle/>
        <a:p>
          <a:endParaRPr lang="zh-CN" altLang="en-US"/>
        </a:p>
      </dgm:t>
    </dgm:pt>
    <dgm:pt modelId="{93B0F1E3-47D0-42FC-ACD9-78DFDB931EA6}" type="pres">
      <dgm:prSet presAssocID="{0DA83850-156F-4B6A-9EA4-CB3D337D39D5}" presName="sibTrans" presStyleLbl="sibTrans2D1" presStyleIdx="2" presStyleCnt="3"/>
      <dgm:spPr/>
      <dgm:t>
        <a:bodyPr/>
        <a:lstStyle/>
        <a:p>
          <a:endParaRPr lang="zh-CN" altLang="en-US"/>
        </a:p>
      </dgm:t>
    </dgm:pt>
    <dgm:pt modelId="{1D42C0C6-36C0-4286-8AD3-75BE86DBBE87}" type="pres">
      <dgm:prSet presAssocID="{0DA83850-156F-4B6A-9EA4-CB3D337D39D5}" presName="connectorText" presStyleLbl="sibTrans2D1" presStyleIdx="2" presStyleCnt="3"/>
      <dgm:spPr/>
      <dgm:t>
        <a:bodyPr/>
        <a:lstStyle/>
        <a:p>
          <a:endParaRPr lang="zh-CN" altLang="en-US"/>
        </a:p>
      </dgm:t>
    </dgm:pt>
    <dgm:pt modelId="{FF20C13F-186F-45C0-A927-21CBBA756CD7}" type="pres">
      <dgm:prSet presAssocID="{70858103-B552-474D-940A-33BD0D6A9221}" presName="node" presStyleLbl="node1" presStyleIdx="3" presStyleCnt="4" custScaleX="50622" custLinFactNeighborX="-4956" custLinFactNeighborY="-2177">
        <dgm:presLayoutVars>
          <dgm:bulletEnabled val="1"/>
        </dgm:presLayoutVars>
      </dgm:prSet>
      <dgm:spPr/>
      <dgm:t>
        <a:bodyPr/>
        <a:lstStyle/>
        <a:p>
          <a:endParaRPr lang="zh-CN" altLang="en-US"/>
        </a:p>
      </dgm:t>
    </dgm:pt>
  </dgm:ptLst>
  <dgm:cxnLst>
    <dgm:cxn modelId="{779754D6-27DF-49E2-8235-9492727267D2}" srcId="{4EB9A2A0-985F-42F0-ACE7-C6B208260720}" destId="{70858103-B552-474D-940A-33BD0D6A9221}" srcOrd="3" destOrd="0" parTransId="{52E5143A-5EEE-474A-9903-C70A90F03AF8}" sibTransId="{E9977760-CA9B-48CE-95AE-0B7BEB6C97C8}"/>
    <dgm:cxn modelId="{FA658D1D-FD10-41D1-8DE2-4D2BB68BE952}" type="presOf" srcId="{75D5398D-61BB-49BD-A17E-63D9A6BB0731}" destId="{394F0A4B-C320-4DDE-8CE8-520794622F66}" srcOrd="0" destOrd="0" presId="urn:microsoft.com/office/officeart/2005/8/layout/process5"/>
    <dgm:cxn modelId="{EB584EFE-2A82-4FEE-9B8C-7544CD95298D}" type="presOf" srcId="{0DA83850-156F-4B6A-9EA4-CB3D337D39D5}" destId="{1D42C0C6-36C0-4286-8AD3-75BE86DBBE87}" srcOrd="1" destOrd="0" presId="urn:microsoft.com/office/officeart/2005/8/layout/process5"/>
    <dgm:cxn modelId="{A07B3F6E-B252-4EAB-A207-C035ED8D588E}" type="presOf" srcId="{D1CD02D4-F17A-4BB8-84AF-25E50F2FCF95}" destId="{664012AE-1AB2-414E-BFC7-9C793CDE26A0}" srcOrd="0" destOrd="0" presId="urn:microsoft.com/office/officeart/2005/8/layout/process5"/>
    <dgm:cxn modelId="{61B51A36-EE2C-4971-B513-EB8FBD793E82}" type="presOf" srcId="{0B5135DF-F9DB-41A9-BA4D-941CE8461337}" destId="{80BA697E-D4DE-405F-8841-22E12228198F}" srcOrd="0" destOrd="0" presId="urn:microsoft.com/office/officeart/2005/8/layout/process5"/>
    <dgm:cxn modelId="{521DF03F-4FFA-4E97-A1FF-AFA19FC20434}" type="presOf" srcId="{345773AC-0B0C-4D06-B6AC-3AE7BEEF3697}" destId="{C53BAB19-2E4A-49EE-952D-A10BA818DA1F}" srcOrd="0" destOrd="0" presId="urn:microsoft.com/office/officeart/2005/8/layout/process5"/>
    <dgm:cxn modelId="{1597C513-044B-43B8-95BC-D99595D60752}" type="presOf" srcId="{70858103-B552-474D-940A-33BD0D6A9221}" destId="{FF20C13F-186F-45C0-A927-21CBBA756CD7}" srcOrd="0" destOrd="0" presId="urn:microsoft.com/office/officeart/2005/8/layout/process5"/>
    <dgm:cxn modelId="{94E25401-0D93-4767-9B6C-3F6268354E66}" srcId="{4EB9A2A0-985F-42F0-ACE7-C6B208260720}" destId="{75D5398D-61BB-49BD-A17E-63D9A6BB0731}" srcOrd="0" destOrd="0" parTransId="{8F2F4FE7-3199-430E-90A5-5EC37606CAE1}" sibTransId="{345773AC-0B0C-4D06-B6AC-3AE7BEEF3697}"/>
    <dgm:cxn modelId="{11C63C48-55AC-4227-A523-AC687DC4736E}" type="presOf" srcId="{0DA83850-156F-4B6A-9EA4-CB3D337D39D5}" destId="{93B0F1E3-47D0-42FC-ACD9-78DFDB931EA6}" srcOrd="0" destOrd="0" presId="urn:microsoft.com/office/officeart/2005/8/layout/process5"/>
    <dgm:cxn modelId="{4E72FD79-C3AF-4DA5-A63E-2772DACA5914}" type="presOf" srcId="{4EB9A2A0-985F-42F0-ACE7-C6B208260720}" destId="{CEC68E8E-22FC-4E00-9D65-0949C1C409D3}" srcOrd="0" destOrd="0" presId="urn:microsoft.com/office/officeart/2005/8/layout/process5"/>
    <dgm:cxn modelId="{D108D5F2-EFEE-48FE-BDED-15EF8F39EF91}" type="presOf" srcId="{5A49571F-30E9-4D58-AC66-408DB303800E}" destId="{4C1AB9A8-53A9-4C36-9398-4EC9EDC838D4}" srcOrd="0" destOrd="0" presId="urn:microsoft.com/office/officeart/2005/8/layout/process5"/>
    <dgm:cxn modelId="{2F7AB730-B6BD-4D74-80CE-07D4155EA181}" type="presOf" srcId="{345773AC-0B0C-4D06-B6AC-3AE7BEEF3697}" destId="{51445FDC-34C9-4B73-8126-9F796D950EAA}" srcOrd="1" destOrd="0" presId="urn:microsoft.com/office/officeart/2005/8/layout/process5"/>
    <dgm:cxn modelId="{611B3ABD-A349-4F27-8CC9-BAC663DAC531}" srcId="{4EB9A2A0-985F-42F0-ACE7-C6B208260720}" destId="{5A49571F-30E9-4D58-AC66-408DB303800E}" srcOrd="2" destOrd="0" parTransId="{BE38F379-F0F2-4C52-B795-FA7D042E6602}" sibTransId="{0DA83850-156F-4B6A-9EA4-CB3D337D39D5}"/>
    <dgm:cxn modelId="{B446EF46-1F85-4A85-BEFC-AD5F52A37431}" srcId="{4EB9A2A0-985F-42F0-ACE7-C6B208260720}" destId="{D1CD02D4-F17A-4BB8-84AF-25E50F2FCF95}" srcOrd="1" destOrd="0" parTransId="{DAD1F306-D2E1-4A62-A52A-D6B56275BFD3}" sibTransId="{0B5135DF-F9DB-41A9-BA4D-941CE8461337}"/>
    <dgm:cxn modelId="{15E50D59-1704-4383-9E09-CCF52051AE76}" type="presOf" srcId="{0B5135DF-F9DB-41A9-BA4D-941CE8461337}" destId="{62016172-88B6-497F-9E48-E868F632C37B}" srcOrd="1" destOrd="0" presId="urn:microsoft.com/office/officeart/2005/8/layout/process5"/>
    <dgm:cxn modelId="{726DCFB8-4BE4-41A4-B85C-912D19FBFFB4}" type="presParOf" srcId="{CEC68E8E-22FC-4E00-9D65-0949C1C409D3}" destId="{394F0A4B-C320-4DDE-8CE8-520794622F66}" srcOrd="0" destOrd="0" presId="urn:microsoft.com/office/officeart/2005/8/layout/process5"/>
    <dgm:cxn modelId="{32FA7079-11BD-4D8F-AFE9-9ECC0F009BB1}" type="presParOf" srcId="{CEC68E8E-22FC-4E00-9D65-0949C1C409D3}" destId="{C53BAB19-2E4A-49EE-952D-A10BA818DA1F}" srcOrd="1" destOrd="0" presId="urn:microsoft.com/office/officeart/2005/8/layout/process5"/>
    <dgm:cxn modelId="{9E0B0AF7-E59F-47F7-8BB3-0C2A8C80A87A}" type="presParOf" srcId="{C53BAB19-2E4A-49EE-952D-A10BA818DA1F}" destId="{51445FDC-34C9-4B73-8126-9F796D950EAA}" srcOrd="0" destOrd="0" presId="urn:microsoft.com/office/officeart/2005/8/layout/process5"/>
    <dgm:cxn modelId="{A6A1DEC1-ED69-4527-95B6-A6F709AF0604}" type="presParOf" srcId="{CEC68E8E-22FC-4E00-9D65-0949C1C409D3}" destId="{664012AE-1AB2-414E-BFC7-9C793CDE26A0}" srcOrd="2" destOrd="0" presId="urn:microsoft.com/office/officeart/2005/8/layout/process5"/>
    <dgm:cxn modelId="{C368A22D-B4F9-424A-A0EC-0CC6A713CECA}" type="presParOf" srcId="{CEC68E8E-22FC-4E00-9D65-0949C1C409D3}" destId="{80BA697E-D4DE-405F-8841-22E12228198F}" srcOrd="3" destOrd="0" presId="urn:microsoft.com/office/officeart/2005/8/layout/process5"/>
    <dgm:cxn modelId="{F50C14EC-85A0-475A-9DB9-E37AA3565D42}" type="presParOf" srcId="{80BA697E-D4DE-405F-8841-22E12228198F}" destId="{62016172-88B6-497F-9E48-E868F632C37B}" srcOrd="0" destOrd="0" presId="urn:microsoft.com/office/officeart/2005/8/layout/process5"/>
    <dgm:cxn modelId="{BD4A66D7-255B-4AF2-A990-6017F7882258}" type="presParOf" srcId="{CEC68E8E-22FC-4E00-9D65-0949C1C409D3}" destId="{4C1AB9A8-53A9-4C36-9398-4EC9EDC838D4}" srcOrd="4" destOrd="0" presId="urn:microsoft.com/office/officeart/2005/8/layout/process5"/>
    <dgm:cxn modelId="{031819B2-E388-4893-A7F3-E8BA480720A2}" type="presParOf" srcId="{CEC68E8E-22FC-4E00-9D65-0949C1C409D3}" destId="{93B0F1E3-47D0-42FC-ACD9-78DFDB931EA6}" srcOrd="5" destOrd="0" presId="urn:microsoft.com/office/officeart/2005/8/layout/process5"/>
    <dgm:cxn modelId="{3710EE9B-7D53-4081-92CA-D337DD5E5C22}" type="presParOf" srcId="{93B0F1E3-47D0-42FC-ACD9-78DFDB931EA6}" destId="{1D42C0C6-36C0-4286-8AD3-75BE86DBBE87}" srcOrd="0" destOrd="0" presId="urn:microsoft.com/office/officeart/2005/8/layout/process5"/>
    <dgm:cxn modelId="{C98C9224-6CA9-43FD-975D-D76CD213BA15}" type="presParOf" srcId="{CEC68E8E-22FC-4E00-9D65-0949C1C409D3}" destId="{FF20C13F-186F-45C0-A927-21CBBA756CD7}" srcOrd="6"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4F0A4B-C320-4DDE-8CE8-520794622F66}">
      <dsp:nvSpPr>
        <dsp:cNvPr id="0" name=""/>
        <dsp:cNvSpPr/>
      </dsp:nvSpPr>
      <dsp:spPr>
        <a:xfrm>
          <a:off x="2382" y="379688"/>
          <a:ext cx="1024179" cy="115676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80000"/>
            </a:lnSpc>
            <a:spcBef>
              <a:spcPct val="0"/>
            </a:spcBef>
            <a:spcAft>
              <a:spcPts val="0"/>
            </a:spcAft>
          </a:pPr>
          <a:r>
            <a:rPr lang="zh-CN" altLang="en-US" sz="1400" kern="1200" dirty="0" smtClean="0">
              <a:solidFill>
                <a:schemeClr val="tx1">
                  <a:lumMod val="95000"/>
                  <a:lumOff val="5000"/>
                </a:schemeClr>
              </a:solidFill>
              <a:latin typeface="微软雅黑" pitchFamily="34" charset="-122"/>
              <a:ea typeface="微软雅黑" pitchFamily="34" charset="-122"/>
            </a:rPr>
            <a:t>建立产业标准体系</a:t>
          </a:r>
          <a:endParaRPr lang="zh-CN" altLang="en-US" sz="1400" kern="1200" dirty="0">
            <a:solidFill>
              <a:schemeClr val="tx1">
                <a:lumMod val="95000"/>
                <a:lumOff val="5000"/>
              </a:schemeClr>
            </a:solidFill>
            <a:latin typeface="微软雅黑" pitchFamily="34" charset="-122"/>
            <a:ea typeface="微软雅黑" pitchFamily="34" charset="-122"/>
          </a:endParaRPr>
        </a:p>
      </dsp:txBody>
      <dsp:txXfrm>
        <a:off x="32379" y="409685"/>
        <a:ext cx="964185" cy="1096769"/>
      </dsp:txXfrm>
    </dsp:sp>
    <dsp:sp modelId="{C53BAB19-2E4A-49EE-952D-A10BA818DA1F}">
      <dsp:nvSpPr>
        <dsp:cNvPr id="0" name=""/>
        <dsp:cNvSpPr/>
      </dsp:nvSpPr>
      <dsp:spPr>
        <a:xfrm>
          <a:off x="1196219" y="719005"/>
          <a:ext cx="408723" cy="478128"/>
        </a:xfrm>
        <a:prstGeom prst="righ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tx1">
                <a:lumMod val="95000"/>
                <a:lumOff val="5000"/>
              </a:schemeClr>
            </a:solidFill>
            <a:latin typeface="微软雅黑" pitchFamily="34" charset="-122"/>
            <a:ea typeface="微软雅黑" pitchFamily="34" charset="-122"/>
          </a:endParaRPr>
        </a:p>
      </dsp:txBody>
      <dsp:txXfrm>
        <a:off x="1196219" y="814631"/>
        <a:ext cx="286106" cy="286876"/>
      </dsp:txXfrm>
    </dsp:sp>
    <dsp:sp modelId="{664012AE-1AB2-414E-BFC7-9C793CDE26A0}">
      <dsp:nvSpPr>
        <dsp:cNvPr id="0" name=""/>
        <dsp:cNvSpPr/>
      </dsp:nvSpPr>
      <dsp:spPr>
        <a:xfrm>
          <a:off x="1797736" y="379688"/>
          <a:ext cx="1084003" cy="115676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kern="1200" dirty="0" smtClean="0">
              <a:solidFill>
                <a:schemeClr val="tx1">
                  <a:lumMod val="95000"/>
                  <a:lumOff val="5000"/>
                </a:schemeClr>
              </a:solidFill>
              <a:latin typeface="微软雅黑" pitchFamily="34" charset="-122"/>
              <a:ea typeface="微软雅黑" pitchFamily="34" charset="-122"/>
            </a:rPr>
            <a:t>组织</a:t>
          </a:r>
          <a:endParaRPr lang="en-US" altLang="zh-CN" sz="1400" kern="1200" dirty="0" smtClean="0">
            <a:solidFill>
              <a:schemeClr val="tx1">
                <a:lumMod val="95000"/>
                <a:lumOff val="5000"/>
              </a:schemeClr>
            </a:solidFill>
            <a:latin typeface="微软雅黑" pitchFamily="34" charset="-122"/>
            <a:ea typeface="微软雅黑" pitchFamily="34" charset="-122"/>
          </a:endParaRPr>
        </a:p>
        <a:p>
          <a:pPr lvl="0" algn="ctr" defTabSz="622300">
            <a:lnSpc>
              <a:spcPct val="90000"/>
            </a:lnSpc>
            <a:spcBef>
              <a:spcPct val="0"/>
            </a:spcBef>
            <a:spcAft>
              <a:spcPct val="35000"/>
            </a:spcAft>
          </a:pPr>
          <a:r>
            <a:rPr lang="zh-CN" altLang="en-US" sz="1400" kern="1200" dirty="0" smtClean="0">
              <a:solidFill>
                <a:schemeClr val="tx1">
                  <a:lumMod val="95000"/>
                  <a:lumOff val="5000"/>
                </a:schemeClr>
              </a:solidFill>
              <a:latin typeface="微软雅黑" pitchFamily="34" charset="-122"/>
              <a:ea typeface="微软雅黑" pitchFamily="34" charset="-122"/>
            </a:rPr>
            <a:t>贯彻实施</a:t>
          </a:r>
          <a:endParaRPr lang="zh-CN" altLang="en-US" sz="1400" kern="1200" dirty="0">
            <a:solidFill>
              <a:schemeClr val="tx1">
                <a:lumMod val="95000"/>
                <a:lumOff val="5000"/>
              </a:schemeClr>
            </a:solidFill>
            <a:latin typeface="微软雅黑" pitchFamily="34" charset="-122"/>
            <a:ea typeface="微软雅黑" pitchFamily="34" charset="-122"/>
          </a:endParaRPr>
        </a:p>
      </dsp:txBody>
      <dsp:txXfrm>
        <a:off x="1829485" y="411437"/>
        <a:ext cx="1020505" cy="1093265"/>
      </dsp:txXfrm>
    </dsp:sp>
    <dsp:sp modelId="{80BA697E-D4DE-405F-8841-22E12228198F}">
      <dsp:nvSpPr>
        <dsp:cNvPr id="0" name=""/>
        <dsp:cNvSpPr/>
      </dsp:nvSpPr>
      <dsp:spPr>
        <a:xfrm>
          <a:off x="3051398" y="719005"/>
          <a:ext cx="408723" cy="478128"/>
        </a:xfrm>
        <a:prstGeom prst="righ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tx1">
                <a:lumMod val="95000"/>
                <a:lumOff val="5000"/>
              </a:schemeClr>
            </a:solidFill>
            <a:latin typeface="微软雅黑" pitchFamily="34" charset="-122"/>
            <a:ea typeface="微软雅黑" pitchFamily="34" charset="-122"/>
          </a:endParaRPr>
        </a:p>
      </dsp:txBody>
      <dsp:txXfrm>
        <a:off x="3051398" y="814631"/>
        <a:ext cx="286106" cy="286876"/>
      </dsp:txXfrm>
    </dsp:sp>
    <dsp:sp modelId="{4C1AB9A8-53A9-4C36-9398-4EC9EDC838D4}">
      <dsp:nvSpPr>
        <dsp:cNvPr id="0" name=""/>
        <dsp:cNvSpPr/>
      </dsp:nvSpPr>
      <dsp:spPr>
        <a:xfrm>
          <a:off x="3652915" y="379688"/>
          <a:ext cx="1091676" cy="115676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提高</a:t>
          </a:r>
          <a:endPar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lvl="0" algn="ctr" defTabSz="622300">
            <a:lnSpc>
              <a:spcPct val="90000"/>
            </a:lnSpc>
            <a:spcBef>
              <a:spcPct val="0"/>
            </a:spcBef>
            <a:spcAft>
              <a:spcPct val="35000"/>
            </a:spcAft>
          </a:pP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产品质量</a:t>
          </a:r>
          <a:endParaRPr lang="zh-CN" altLang="en-US" sz="1400" kern="1200" dirty="0">
            <a:solidFill>
              <a:schemeClr val="tx1">
                <a:lumMod val="95000"/>
                <a:lumOff val="5000"/>
              </a:schemeClr>
            </a:solidFill>
            <a:latin typeface="微软雅黑" panose="020B0503020204020204" pitchFamily="34" charset="-122"/>
            <a:ea typeface="微软雅黑" panose="020B0503020204020204" pitchFamily="34" charset="-122"/>
          </a:endParaRPr>
        </a:p>
      </dsp:txBody>
      <dsp:txXfrm>
        <a:off x="3684889" y="411662"/>
        <a:ext cx="1027728" cy="1092815"/>
      </dsp:txXfrm>
    </dsp:sp>
    <dsp:sp modelId="{93B0F1E3-47D0-42FC-ACD9-78DFDB931EA6}">
      <dsp:nvSpPr>
        <dsp:cNvPr id="0" name=""/>
        <dsp:cNvSpPr/>
      </dsp:nvSpPr>
      <dsp:spPr>
        <a:xfrm rot="21549360">
          <a:off x="4893210" y="706137"/>
          <a:ext cx="358121" cy="478128"/>
        </a:xfrm>
        <a:prstGeom prst="righ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tx1">
                <a:lumMod val="95000"/>
                <a:lumOff val="5000"/>
              </a:schemeClr>
            </a:solidFill>
            <a:latin typeface="微软雅黑" pitchFamily="34" charset="-122"/>
            <a:ea typeface="微软雅黑" pitchFamily="34" charset="-122"/>
          </a:endParaRPr>
        </a:p>
      </dsp:txBody>
      <dsp:txXfrm>
        <a:off x="4893216" y="802554"/>
        <a:ext cx="250685" cy="286876"/>
      </dsp:txXfrm>
    </dsp:sp>
    <dsp:sp modelId="{FF20C13F-186F-45C0-A927-21CBBA756CD7}">
      <dsp:nvSpPr>
        <dsp:cNvPr id="0" name=""/>
        <dsp:cNvSpPr/>
      </dsp:nvSpPr>
      <dsp:spPr>
        <a:xfrm>
          <a:off x="5420218" y="354505"/>
          <a:ext cx="975961" cy="115676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80000"/>
            </a:lnSpc>
            <a:spcBef>
              <a:spcPct val="0"/>
            </a:spcBef>
            <a:spcAft>
              <a:spcPts val="0"/>
            </a:spcAft>
          </a:pPr>
          <a:r>
            <a:rPr lang="zh-CN" altLang="en-US" sz="1400" kern="1200" dirty="0" smtClean="0">
              <a:solidFill>
                <a:schemeClr val="tx1">
                  <a:lumMod val="95000"/>
                  <a:lumOff val="5000"/>
                </a:schemeClr>
              </a:solidFill>
              <a:latin typeface="微软雅黑" pitchFamily="34" charset="-122"/>
              <a:ea typeface="微软雅黑" pitchFamily="34" charset="-122"/>
            </a:rPr>
            <a:t>产业水平</a:t>
          </a:r>
          <a:endParaRPr lang="en-US" altLang="zh-CN" sz="1400" kern="1200" dirty="0" smtClean="0">
            <a:solidFill>
              <a:schemeClr val="tx1">
                <a:lumMod val="95000"/>
                <a:lumOff val="5000"/>
              </a:schemeClr>
            </a:solidFill>
            <a:latin typeface="微软雅黑" pitchFamily="34" charset="-122"/>
            <a:ea typeface="微软雅黑" pitchFamily="34" charset="-122"/>
          </a:endParaRPr>
        </a:p>
        <a:p>
          <a:pPr lvl="0" algn="ctr" defTabSz="622300">
            <a:lnSpc>
              <a:spcPct val="80000"/>
            </a:lnSpc>
            <a:spcBef>
              <a:spcPct val="0"/>
            </a:spcBef>
            <a:spcAft>
              <a:spcPts val="0"/>
            </a:spcAft>
          </a:pPr>
          <a:r>
            <a:rPr lang="zh-CN" altLang="en-US" sz="1400" kern="1200" dirty="0" smtClean="0">
              <a:solidFill>
                <a:schemeClr val="tx1">
                  <a:lumMod val="95000"/>
                  <a:lumOff val="5000"/>
                </a:schemeClr>
              </a:solidFill>
              <a:latin typeface="微软雅黑" pitchFamily="34" charset="-122"/>
              <a:ea typeface="微软雅黑" pitchFamily="34" charset="-122"/>
            </a:rPr>
            <a:t>整体提升</a:t>
          </a:r>
          <a:endParaRPr lang="zh-CN" altLang="en-US" sz="1400" kern="1200" dirty="0">
            <a:solidFill>
              <a:schemeClr val="tx1">
                <a:lumMod val="95000"/>
                <a:lumOff val="5000"/>
              </a:schemeClr>
            </a:solidFill>
            <a:latin typeface="微软雅黑" pitchFamily="34" charset="-122"/>
            <a:ea typeface="微软雅黑" pitchFamily="34" charset="-122"/>
          </a:endParaRPr>
        </a:p>
      </dsp:txBody>
      <dsp:txXfrm>
        <a:off x="5448803" y="383090"/>
        <a:ext cx="918791" cy="1099593"/>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880FE7A-E46C-481B-A474-94F0023DF0EB}" type="datetimeFigureOut">
              <a:rPr lang="zh-CN" altLang="en-US" smtClean="0"/>
              <a:pPr/>
              <a:t>2018/11/19 Monday</a:t>
            </a:fld>
            <a:endParaRPr lang="zh-CN" altLang="en-US"/>
          </a:p>
        </p:txBody>
      </p:sp>
      <p:sp>
        <p:nvSpPr>
          <p:cNvPr id="4" name="幻灯片图像占位符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316D6A01-66A6-41DB-92CC-920FC3B03F6E}" type="slidenum">
              <a:rPr lang="zh-CN" altLang="en-US" smtClean="0"/>
              <a:pPr/>
              <a:t>‹#›</a:t>
            </a:fld>
            <a:endParaRPr lang="zh-CN" altLang="en-US"/>
          </a:p>
        </p:txBody>
      </p:sp>
    </p:spTree>
    <p:extLst>
      <p:ext uri="{BB962C8B-B14F-4D97-AF65-F5344CB8AC3E}">
        <p14:creationId xmlns:p14="http://schemas.microsoft.com/office/powerpoint/2010/main" val="38444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pPr/>
              <a:t>1</a:t>
            </a:fld>
            <a:endParaRPr lang="zh-CN" altLang="en-US"/>
          </a:p>
        </p:txBody>
      </p:sp>
    </p:spTree>
    <p:extLst>
      <p:ext uri="{BB962C8B-B14F-4D97-AF65-F5344CB8AC3E}">
        <p14:creationId xmlns:p14="http://schemas.microsoft.com/office/powerpoint/2010/main" val="620223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分三个部分介绍，</a:t>
            </a:r>
            <a:r>
              <a:rPr lang="en-US" altLang="zh-CN" dirty="0" smtClean="0"/>
              <a:t>1</a:t>
            </a:r>
            <a:r>
              <a:rPr lang="zh-CN" altLang="en-US" dirty="0" smtClean="0"/>
              <a:t>、邹城食用菌产业，</a:t>
            </a:r>
            <a:r>
              <a:rPr lang="en-US" altLang="zh-CN" dirty="0" smtClean="0"/>
              <a:t>2</a:t>
            </a:r>
            <a:r>
              <a:rPr lang="zh-CN" altLang="en-US" dirty="0" smtClean="0"/>
              <a:t>、邹城食用菌标准化现状，</a:t>
            </a:r>
            <a:r>
              <a:rPr lang="en-US" altLang="zh-CN" dirty="0" smtClean="0"/>
              <a:t>3</a:t>
            </a:r>
            <a:r>
              <a:rPr lang="zh-CN" altLang="en-US" dirty="0" smtClean="0"/>
              <a:t>、项目研究团队</a:t>
            </a:r>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pPr/>
              <a:t>2</a:t>
            </a:fld>
            <a:endParaRPr lang="zh-CN" altLang="en-US"/>
          </a:p>
        </p:txBody>
      </p:sp>
    </p:spTree>
    <p:extLst>
      <p:ext uri="{BB962C8B-B14F-4D97-AF65-F5344CB8AC3E}">
        <p14:creationId xmlns:p14="http://schemas.microsoft.com/office/powerpoint/2010/main" val="3826824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这是友硕菌业的生产车间</a:t>
            </a:r>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pPr/>
              <a:t>3</a:t>
            </a:fld>
            <a:endParaRPr lang="zh-CN" altLang="en-US"/>
          </a:p>
        </p:txBody>
      </p:sp>
    </p:spTree>
    <p:extLst>
      <p:ext uri="{BB962C8B-B14F-4D97-AF65-F5344CB8AC3E}">
        <p14:creationId xmlns:p14="http://schemas.microsoft.com/office/powerpoint/2010/main" val="2880678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latin typeface="微软雅黑" pitchFamily="34" charset="-122"/>
                <a:ea typeface="微软雅黑" pitchFamily="34" charset="-122"/>
              </a:rPr>
              <a:t>用几个数字说明邹城食用菌产业规模，</a:t>
            </a:r>
            <a:r>
              <a:rPr lang="en-US" altLang="zh-CN" dirty="0" smtClean="0">
                <a:latin typeface="微软雅黑" pitchFamily="34" charset="-122"/>
                <a:ea typeface="微软雅黑" pitchFamily="34" charset="-122"/>
              </a:rPr>
              <a:t>1296</a:t>
            </a:r>
            <a:r>
              <a:rPr lang="zh-CN" altLang="en-US" dirty="0" smtClean="0">
                <a:latin typeface="微软雅黑" pitchFamily="34" charset="-122"/>
                <a:ea typeface="微软雅黑" pitchFamily="34" charset="-122"/>
              </a:rPr>
              <a:t>万平方米的栽培面积，</a:t>
            </a:r>
            <a:r>
              <a:rPr lang="en-US" altLang="zh-CN" dirty="0" smtClean="0">
                <a:latin typeface="微软雅黑" pitchFamily="34" charset="-122"/>
                <a:ea typeface="微软雅黑" pitchFamily="34" charset="-122"/>
              </a:rPr>
              <a:t>300</a:t>
            </a:r>
            <a:r>
              <a:rPr lang="zh-CN" altLang="en-US" dirty="0" smtClean="0">
                <a:latin typeface="微软雅黑" pitchFamily="34" charset="-122"/>
                <a:ea typeface="微软雅黑" pitchFamily="34" charset="-122"/>
              </a:rPr>
              <a:t>万吨的年产量，</a:t>
            </a:r>
            <a:r>
              <a:rPr lang="en-US" altLang="zh-CN" dirty="0" smtClean="0">
                <a:latin typeface="微软雅黑" pitchFamily="34" charset="-122"/>
                <a:ea typeface="微软雅黑" pitchFamily="34" charset="-122"/>
              </a:rPr>
              <a:t>26</a:t>
            </a:r>
            <a:r>
              <a:rPr lang="zh-CN" altLang="en-US" dirty="0" smtClean="0">
                <a:latin typeface="微软雅黑" pitchFamily="34" charset="-122"/>
                <a:ea typeface="微软雅黑" pitchFamily="34" charset="-122"/>
              </a:rPr>
              <a:t>亿元的年产值，恒信生物日产</a:t>
            </a:r>
            <a:r>
              <a:rPr lang="en-US" altLang="zh-CN" dirty="0" smtClean="0">
                <a:latin typeface="微软雅黑" pitchFamily="34" charset="-122"/>
                <a:ea typeface="微软雅黑" pitchFamily="34" charset="-122"/>
              </a:rPr>
              <a:t>120</a:t>
            </a:r>
            <a:r>
              <a:rPr lang="zh-CN" altLang="en-US" dirty="0" smtClean="0">
                <a:latin typeface="微软雅黑" pitchFamily="34" charset="-122"/>
                <a:ea typeface="微软雅黑" pitchFamily="34" charset="-122"/>
              </a:rPr>
              <a:t>吨鲜菇</a:t>
            </a:r>
            <a:endParaRPr lang="en-US" altLang="zh-CN" dirty="0" smtClean="0">
              <a:latin typeface="微软雅黑" pitchFamily="34" charset="-122"/>
              <a:ea typeface="微软雅黑" pitchFamily="34" charset="-122"/>
            </a:endParaRPr>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6D6A01-66A6-41DB-92CC-920FC3B03F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51262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由</a:t>
            </a:r>
            <a:r>
              <a:rPr lang="en-US" altLang="zh-CN" dirty="0" smtClean="0"/>
              <a:t>20</a:t>
            </a:r>
            <a:r>
              <a:rPr lang="zh-CN" altLang="en-US" dirty="0" smtClean="0"/>
              <a:t>多家食用菌生产企业，图为利马菌业的智能化菇房，十八趟生产的菇元气饮料，世纪智慧生产的智能食用菌微农场</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6D6A01-66A6-41DB-92CC-920FC3B03F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09235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金针菇、双孢菇、杏鲍菇、香菇、鲜味菇、玉木耳等二十几个品种</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6D6A01-66A6-41DB-92CC-920FC3B03F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794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邹城食用菌产业获得的各项荣誉</a:t>
            </a:r>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pPr/>
              <a:t>7</a:t>
            </a:fld>
            <a:endParaRPr lang="zh-CN" altLang="en-US"/>
          </a:p>
        </p:txBody>
      </p:sp>
    </p:spTree>
    <p:extLst>
      <p:ext uri="{BB962C8B-B14F-4D97-AF65-F5344CB8AC3E}">
        <p14:creationId xmlns:p14="http://schemas.microsoft.com/office/powerpoint/2010/main" val="301730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图为山东友硕生物科技有限公司厂区</a:t>
            </a:r>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pPr/>
              <a:t>8</a:t>
            </a:fld>
            <a:endParaRPr lang="zh-CN" altLang="en-US"/>
          </a:p>
        </p:txBody>
      </p:sp>
    </p:spTree>
    <p:extLst>
      <p:ext uri="{BB962C8B-B14F-4D97-AF65-F5344CB8AC3E}">
        <p14:creationId xmlns:p14="http://schemas.microsoft.com/office/powerpoint/2010/main" val="2221478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2017</a:t>
            </a:r>
            <a:r>
              <a:rPr lang="zh-CN" altLang="en-US" dirty="0" smtClean="0"/>
              <a:t>年，市政府将标准化协调工作纳入质量强市工作领导小组工作职责，成立了协调机制</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6D6A01-66A6-41DB-92CC-920FC3B03F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06240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6D6A01-66A6-41DB-92CC-920FC3B03F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38340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多年来，邹城市食用菌企业积极参与地方标准的制定工作</a:t>
            </a:r>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pPr/>
              <a:t>11</a:t>
            </a:fld>
            <a:endParaRPr lang="zh-CN" altLang="en-US"/>
          </a:p>
        </p:txBody>
      </p:sp>
    </p:spTree>
    <p:extLst>
      <p:ext uri="{BB962C8B-B14F-4D97-AF65-F5344CB8AC3E}">
        <p14:creationId xmlns:p14="http://schemas.microsoft.com/office/powerpoint/2010/main" val="301730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政府指导：以邹城市食用菌产业发展中心为主，对食用菌生产企业给予技术指导，其他如经信、质监、科技等部门给与协助。</a:t>
            </a:r>
            <a:endParaRPr lang="en-US" altLang="zh-CN" dirty="0" smtClean="0"/>
          </a:p>
          <a:p>
            <a:r>
              <a:rPr lang="zh-CN" altLang="en-US" dirty="0" smtClean="0"/>
              <a:t>企业实施：以邹城市食用菌产业协会为主导，龙头企业为骨干。</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6D6A01-66A6-41DB-92CC-920FC3B03F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97369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6D6A01-66A6-41DB-92CC-920FC3B03F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02006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pPr/>
              <a:t>15</a:t>
            </a:fld>
            <a:endParaRPr lang="zh-CN" altLang="en-US"/>
          </a:p>
        </p:txBody>
      </p:sp>
    </p:spTree>
    <p:extLst>
      <p:ext uri="{BB962C8B-B14F-4D97-AF65-F5344CB8AC3E}">
        <p14:creationId xmlns:p14="http://schemas.microsoft.com/office/powerpoint/2010/main" val="301730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6D6A01-66A6-41DB-92CC-920FC3B03F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0304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6D6A01-66A6-41DB-92CC-920FC3B03F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95740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pPr/>
              <a:t>18</a:t>
            </a:fld>
            <a:endParaRPr lang="zh-CN" altLang="en-US"/>
          </a:p>
        </p:txBody>
      </p:sp>
    </p:spTree>
    <p:extLst>
      <p:ext uri="{BB962C8B-B14F-4D97-AF65-F5344CB8AC3E}">
        <p14:creationId xmlns:p14="http://schemas.microsoft.com/office/powerpoint/2010/main" val="3017305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mn-lt"/>
                <a:ea typeface="+mn-ea"/>
                <a:cs typeface="+mn-cs"/>
              </a:rPr>
              <a:t>建立、完善标准体系，扶持并推动企业提高产品质量，提升产品的竞争力，编制严于国家或行业团体标准，以打造</a:t>
            </a:r>
            <a:r>
              <a:rPr kumimoji="0" lang="zh-CN" altLang="en-US" sz="1200" b="0" i="0" u="none" strike="noStrike" kern="1200" cap="none" spc="0" normalizeH="0" baseline="0" noProof="0" dirty="0" smtClean="0">
                <a:ln>
                  <a:noFill/>
                </a:ln>
                <a:solidFill>
                  <a:srgbClr val="FF0000"/>
                </a:solidFill>
                <a:effectLst/>
                <a:uLnTx/>
                <a:uFillTx/>
                <a:latin typeface="+mn-lt"/>
                <a:ea typeface="+mn-ea"/>
                <a:cs typeface="+mn-cs"/>
              </a:rPr>
              <a:t>集体品牌、扩大品牌影响力、进一步提升行业核心竞争力</a:t>
            </a:r>
            <a:r>
              <a:rPr kumimoji="0" lang="zh-CN" altLang="en-US" sz="1200" b="0" i="0" u="none" strike="noStrike" kern="1200" cap="none" spc="0" normalizeH="0" baseline="0" noProof="0" dirty="0" smtClean="0">
                <a:ln>
                  <a:noFill/>
                </a:ln>
                <a:solidFill>
                  <a:prstClr val="black"/>
                </a:solidFill>
                <a:effectLst/>
                <a:uLnTx/>
                <a:uFillTx/>
                <a:latin typeface="+mn-lt"/>
                <a:ea typeface="+mn-ea"/>
                <a:cs typeface="+mn-cs"/>
              </a:rPr>
              <a:t>为目的，作为企业生产的规范和基础。 </a:t>
            </a:r>
            <a:r>
              <a:rPr kumimoji="0" lang="zh-CN" altLang="en-US" sz="1200" b="0" i="0" u="none" strike="noStrike" kern="1200" cap="none" spc="0" normalizeH="0" baseline="0" noProof="0" dirty="0" smtClean="0">
                <a:ln>
                  <a:noFill/>
                </a:ln>
                <a:solidFill>
                  <a:srgbClr val="FF0000"/>
                </a:solidFill>
                <a:effectLst/>
                <a:uLnTx/>
                <a:uFillTx/>
                <a:latin typeface="+mn-lt"/>
                <a:ea typeface="+mn-ea"/>
                <a:cs typeface="+mn-cs"/>
              </a:rPr>
              <a:t>进一步促进良性竞争，推动企业创立品牌、拥有自主知识产权和核心技术，使技术专利化、专利标准化、标准国际化，提高产品的质量水平，实现行业的长远发展</a:t>
            </a:r>
            <a:r>
              <a:rPr kumimoji="0" lang="zh-CN" altLang="en-US" sz="1200" b="0" i="0" u="none" strike="noStrike" kern="1200" cap="none" spc="0" normalizeH="0" baseline="0" noProof="0" dirty="0" smtClean="0">
                <a:ln>
                  <a:noFill/>
                </a:ln>
                <a:solidFill>
                  <a:prstClr val="black"/>
                </a:solidFill>
                <a:effectLst/>
                <a:uLnTx/>
                <a:uFillTx/>
                <a:latin typeface="+mn-lt"/>
                <a:ea typeface="+mn-ea"/>
                <a:cs typeface="+mn-cs"/>
              </a:rPr>
              <a:t>。</a:t>
            </a:r>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6D6A01-66A6-41DB-92CC-920FC3B03F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07058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pPr/>
              <a:t>20</a:t>
            </a:fld>
            <a:endParaRPr lang="zh-CN" altLang="en-US"/>
          </a:p>
        </p:txBody>
      </p:sp>
    </p:spTree>
    <p:extLst>
      <p:ext uri="{BB962C8B-B14F-4D97-AF65-F5344CB8AC3E}">
        <p14:creationId xmlns:p14="http://schemas.microsoft.com/office/powerpoint/2010/main" val="301730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490155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 name="Rectangle 9"/>
          <p:cNvSpPr>
            <a:spLocks noChangeArrowheads="1"/>
          </p:cNvSpPr>
          <p:nvPr userDrawn="1"/>
        </p:nvSpPr>
        <p:spPr bwMode="auto">
          <a:xfrm>
            <a:off x="0" y="5019088"/>
            <a:ext cx="9145616" cy="126000"/>
          </a:xfrm>
          <a:prstGeom prst="rect">
            <a:avLst/>
          </a:prstGeom>
          <a:solidFill>
            <a:srgbClr val="007CD0"/>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cSld>
  <p:clrMap bg1="lt1" tx1="dk1" bg2="lt2" tx2="dk2" accent1="accent1" accent2="accent2" accent3="accent3" accent4="accent4" accent5="accent5" accent6="accent6" hlink="hlink" folHlink="folHlink"/>
  <p:sldLayoutIdLst>
    <p:sldLayoutId id="2147483651" r:id="rId1"/>
    <p:sldLayoutId id="2147483654" r:id="rId2"/>
  </p:sldLayoutIdLst>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fill="hold"/>
                                        <p:tgtEl>
                                          <p:spTgt spid="113"/>
                                        </p:tgtEl>
                                        <p:attrNameLst>
                                          <p:attrName>ppt_x</p:attrName>
                                        </p:attrNameLst>
                                      </p:cBhvr>
                                      <p:tavLst>
                                        <p:tav tm="0">
                                          <p:val>
                                            <p:strVal val="0-#ppt_w/2"/>
                                          </p:val>
                                        </p:tav>
                                        <p:tav tm="100000">
                                          <p:val>
                                            <p:strVal val="#ppt_x"/>
                                          </p:val>
                                        </p:tav>
                                      </p:tavLst>
                                    </p:anim>
                                    <p:anim calcmode="lin" valueType="num">
                                      <p:cBhvr additive="base">
                                        <p:cTn id="8" dur="500" fill="hold"/>
                                        <p:tgtEl>
                                          <p:spTgt spid="1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523713"/>
      </p:ext>
    </p:extLst>
  </p:cSld>
  <p:clrMap bg1="lt1" tx1="dk1" bg2="lt2" tx2="dk2" accent1="accent1" accent2="accent2" accent3="accent3" accent4="accent4" accent5="accent5" accent6="accent6" hlink="hlink" folHlink="folHlink"/>
  <p:sldLayoutIdLst>
    <p:sldLayoutId id="2147483653" r:id="rId1"/>
  </p:sldLayoutIdLst>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g"/><Relationship Id="rId7"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g"/><Relationship Id="rId9"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椭圆 1"/>
          <p:cNvSpPr/>
          <p:nvPr/>
        </p:nvSpPr>
        <p:spPr>
          <a:xfrm flipH="1">
            <a:off x="-2080649" y="1341720"/>
            <a:ext cx="5393017" cy="5410201"/>
          </a:xfrm>
          <a:prstGeom prst="ellipse">
            <a:avLst/>
          </a:prstGeom>
          <a:noFill/>
          <a:ln w="1270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 name="椭圆 2"/>
          <p:cNvSpPr/>
          <p:nvPr/>
        </p:nvSpPr>
        <p:spPr>
          <a:xfrm flipH="1">
            <a:off x="-2991288" y="-1363381"/>
            <a:ext cx="5393017" cy="5410201"/>
          </a:xfrm>
          <a:prstGeom prst="ellipse">
            <a:avLst/>
          </a:prstGeom>
          <a:noFill/>
          <a:ln w="1270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 name="椭圆 3"/>
          <p:cNvSpPr/>
          <p:nvPr/>
        </p:nvSpPr>
        <p:spPr>
          <a:xfrm flipH="1">
            <a:off x="-3247945" y="-148591"/>
            <a:ext cx="5393017" cy="5410201"/>
          </a:xfrm>
          <a:prstGeom prst="ellipse">
            <a:avLst/>
          </a:prstGeom>
          <a:noFill/>
          <a:ln w="1270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 name="椭圆 4"/>
          <p:cNvSpPr/>
          <p:nvPr/>
        </p:nvSpPr>
        <p:spPr>
          <a:xfrm flipH="1">
            <a:off x="-2365493" y="-3246120"/>
            <a:ext cx="5393017" cy="5410201"/>
          </a:xfrm>
          <a:prstGeom prst="ellipse">
            <a:avLst/>
          </a:prstGeom>
          <a:noFill/>
          <a:ln w="1270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6" name="组合 5"/>
          <p:cNvGrpSpPr/>
          <p:nvPr/>
        </p:nvGrpSpPr>
        <p:grpSpPr>
          <a:xfrm flipH="1">
            <a:off x="1089354" y="1047750"/>
            <a:ext cx="1864487" cy="1870428"/>
            <a:chOff x="304800" y="673100"/>
            <a:chExt cx="4000500" cy="4000500"/>
          </a:xfrm>
          <a:effectLst>
            <a:outerShdw blurRad="444500" dist="254000" dir="8100000" algn="tr" rotWithShape="0">
              <a:prstClr val="black">
                <a:alpha val="50000"/>
              </a:prstClr>
            </a:outerShdw>
          </a:effectLst>
        </p:grpSpPr>
        <p:sp>
          <p:nvSpPr>
            <p:cNvPr id="7"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9" name="椭圆 8"/>
          <p:cNvSpPr/>
          <p:nvPr/>
        </p:nvSpPr>
        <p:spPr>
          <a:xfrm flipH="1">
            <a:off x="3002627" y="3492542"/>
            <a:ext cx="675524" cy="677676"/>
          </a:xfrm>
          <a:prstGeom prst="ellipse">
            <a:avLst/>
          </a:pr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C000"/>
              </a:solidFill>
              <a:effectLst/>
              <a:uLnTx/>
              <a:uFillTx/>
              <a:latin typeface="微软雅黑"/>
              <a:ea typeface="微软雅黑"/>
              <a:cs typeface="+mn-cs"/>
            </a:endParaRPr>
          </a:p>
        </p:txBody>
      </p:sp>
      <p:sp>
        <p:nvSpPr>
          <p:cNvPr id="10" name="椭圆 9"/>
          <p:cNvSpPr/>
          <p:nvPr/>
        </p:nvSpPr>
        <p:spPr>
          <a:xfrm flipH="1">
            <a:off x="2529333" y="709021"/>
            <a:ext cx="273904" cy="274777"/>
          </a:xfrm>
          <a:prstGeom prst="ellipse">
            <a:avLst/>
          </a:prstGeom>
          <a:solidFill>
            <a:srgbClr val="0099F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1" name="组合 10"/>
          <p:cNvGrpSpPr/>
          <p:nvPr/>
        </p:nvGrpSpPr>
        <p:grpSpPr>
          <a:xfrm flipH="1">
            <a:off x="-458965" y="2868208"/>
            <a:ext cx="300104" cy="301060"/>
            <a:chOff x="304800" y="673100"/>
            <a:chExt cx="4000500" cy="4000500"/>
          </a:xfrm>
          <a:solidFill>
            <a:srgbClr val="0070C0"/>
          </a:solidFill>
          <a:effectLst>
            <a:outerShdw blurRad="381000" dist="152400" dir="8100000" algn="tr" rotWithShape="0">
              <a:prstClr val="black">
                <a:alpha val="70000"/>
              </a:prstClr>
            </a:outerShdw>
          </a:effectLst>
        </p:grpSpPr>
        <p:sp>
          <p:nvSpPr>
            <p:cNvPr id="12"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3" name="椭圆 12"/>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4" name="组合 13"/>
          <p:cNvGrpSpPr/>
          <p:nvPr/>
        </p:nvGrpSpPr>
        <p:grpSpPr>
          <a:xfrm flipH="1">
            <a:off x="-1248570" y="1517318"/>
            <a:ext cx="621921" cy="623903"/>
            <a:chOff x="304800" y="673100"/>
            <a:chExt cx="4000500" cy="4000500"/>
          </a:xfrm>
          <a:effectLst>
            <a:outerShdw blurRad="317500" dist="190500" dir="8100000" algn="tr" rotWithShape="0">
              <a:prstClr val="black">
                <a:alpha val="50000"/>
              </a:prstClr>
            </a:outerShdw>
          </a:effectLst>
        </p:grpSpPr>
        <p:sp>
          <p:nvSpPr>
            <p:cNvPr id="15"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7" name="组合 16"/>
          <p:cNvGrpSpPr/>
          <p:nvPr/>
        </p:nvGrpSpPr>
        <p:grpSpPr>
          <a:xfrm flipH="1">
            <a:off x="1804601" y="3566204"/>
            <a:ext cx="219079" cy="219777"/>
            <a:chOff x="304800" y="673100"/>
            <a:chExt cx="4000500" cy="4000500"/>
          </a:xfrm>
          <a:effectLst>
            <a:outerShdw blurRad="381000" dist="152400" dir="8100000" algn="tr" rotWithShape="0">
              <a:prstClr val="black">
                <a:alpha val="70000"/>
              </a:prstClr>
            </a:outerShdw>
          </a:effectLst>
        </p:grpSpPr>
        <p:sp>
          <p:nvSpPr>
            <p:cNvPr id="18"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9" name="椭圆 1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0" name="组合 19"/>
          <p:cNvGrpSpPr/>
          <p:nvPr/>
        </p:nvGrpSpPr>
        <p:grpSpPr>
          <a:xfrm flipH="1">
            <a:off x="4097898" y="4550349"/>
            <a:ext cx="287005" cy="287919"/>
            <a:chOff x="304800" y="673100"/>
            <a:chExt cx="4000500" cy="4000500"/>
          </a:xfrm>
          <a:effectLst>
            <a:outerShdw blurRad="381000" dist="152400" dir="8100000" algn="tr" rotWithShape="0">
              <a:prstClr val="black">
                <a:alpha val="70000"/>
              </a:prstClr>
            </a:outerShdw>
          </a:effectLst>
        </p:grpSpPr>
        <p:sp>
          <p:nvSpPr>
            <p:cNvPr id="21"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2" name="椭圆 2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3" name="椭圆 22"/>
          <p:cNvSpPr/>
          <p:nvPr/>
        </p:nvSpPr>
        <p:spPr>
          <a:xfrm flipH="1">
            <a:off x="-98182" y="1256158"/>
            <a:ext cx="273904"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4" name="椭圆 23"/>
          <p:cNvSpPr/>
          <p:nvPr/>
        </p:nvSpPr>
        <p:spPr>
          <a:xfrm flipH="1">
            <a:off x="24303" y="4712267"/>
            <a:ext cx="136953" cy="137389"/>
          </a:xfrm>
          <a:prstGeom prst="ellipse">
            <a:avLst/>
          </a:prstGeom>
          <a:solidFill>
            <a:srgbClr val="0099F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25" name="组合 24"/>
          <p:cNvGrpSpPr/>
          <p:nvPr/>
        </p:nvGrpSpPr>
        <p:grpSpPr>
          <a:xfrm flipH="1">
            <a:off x="316549" y="3324810"/>
            <a:ext cx="821990" cy="824609"/>
            <a:chOff x="304800" y="673100"/>
            <a:chExt cx="4000500" cy="4000500"/>
          </a:xfrm>
          <a:effectLst>
            <a:outerShdw blurRad="317500" dist="190500" dir="8100000" algn="tr" rotWithShape="0">
              <a:prstClr val="black">
                <a:alpha val="50000"/>
              </a:prstClr>
            </a:outerShdw>
          </a:effectLst>
        </p:grpSpPr>
        <p:sp>
          <p:nvSpPr>
            <p:cNvPr id="26"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8" name="TextBox 81"/>
          <p:cNvSpPr txBox="1"/>
          <p:nvPr/>
        </p:nvSpPr>
        <p:spPr>
          <a:xfrm>
            <a:off x="2108450" y="1428742"/>
            <a:ext cx="6749830" cy="14465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4400" b="1" dirty="0" smtClean="0">
                <a:solidFill>
                  <a:prstClr val="black">
                    <a:lumMod val="75000"/>
                    <a:lumOff val="25000"/>
                  </a:prstClr>
                </a:solidFill>
                <a:latin typeface="微软雅黑" panose="020B0503020204020204" pitchFamily="34" charset="-122"/>
                <a:ea typeface="微软雅黑" panose="020B0503020204020204" pitchFamily="34" charset="-122"/>
              </a:rPr>
              <a:t>邹城食用菌产业标准体系研究</a:t>
            </a:r>
            <a:endPar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71" name="文本框 70"/>
          <p:cNvSpPr txBox="1"/>
          <p:nvPr/>
        </p:nvSpPr>
        <p:spPr>
          <a:xfrm>
            <a:off x="3727044" y="3422576"/>
            <a:ext cx="3512641" cy="129266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cs"/>
              </a:rPr>
              <a:t>   </a:t>
            </a:r>
            <a:r>
              <a:rPr kumimoji="0" lang="zh-CN" altLang="en-US" sz="2400" b="0" i="0" u="none" strike="noStrike" kern="1200" cap="none" spc="0" normalizeH="0" baseline="0" noProof="0" dirty="0" smtClean="0">
                <a:ln>
                  <a:noFill/>
                </a:ln>
                <a:solidFill>
                  <a:prstClr val="black"/>
                </a:solidFill>
                <a:effectLst/>
                <a:uLnTx/>
                <a:uFillTx/>
                <a:latin typeface="微软雅黑"/>
                <a:ea typeface="微软雅黑"/>
                <a:cs typeface="+mn-cs"/>
              </a:rPr>
              <a:t>  </a:t>
            </a:r>
            <a:r>
              <a:rPr kumimoji="0" lang="zh-CN" altLang="en-US" b="0" i="0" u="none" strike="noStrike" kern="1200" cap="none" spc="0" normalizeH="0" baseline="0" noProof="0" dirty="0" smtClean="0">
                <a:ln>
                  <a:noFill/>
                </a:ln>
                <a:solidFill>
                  <a:prstClr val="black"/>
                </a:solidFill>
                <a:effectLst/>
                <a:uLnTx/>
                <a:uFillTx/>
                <a:latin typeface="华文行楷" panose="02010800040101010101" pitchFamily="2" charset="-122"/>
                <a:ea typeface="华文行楷" panose="02010800040101010101" pitchFamily="2" charset="-122"/>
              </a:rPr>
              <a:t>邹城市技术</a:t>
            </a:r>
            <a:r>
              <a:rPr kumimoji="0" lang="zh-CN" altLang="en-US" b="0" i="0" u="none" strike="noStrike" kern="1200" cap="none" spc="0" normalizeH="0" baseline="0" noProof="0" dirty="0" smtClean="0">
                <a:ln>
                  <a:noFill/>
                </a:ln>
                <a:solidFill>
                  <a:prstClr val="black"/>
                </a:solidFill>
                <a:effectLst/>
                <a:uLnTx/>
                <a:uFillTx/>
                <a:latin typeface="华文行楷" panose="02010800040101010101" pitchFamily="2" charset="-122"/>
                <a:ea typeface="华文行楷" panose="02010800040101010101" pitchFamily="2" charset="-122"/>
              </a:rPr>
              <a:t>监督信息所</a:t>
            </a:r>
            <a:endParaRPr kumimoji="0" lang="en-US" altLang="zh-CN" b="0" i="0" u="none" strike="noStrike" kern="1200" cap="none" spc="0" normalizeH="0" baseline="0" noProof="0" dirty="0" smtClean="0">
              <a:ln>
                <a:noFill/>
              </a:ln>
              <a:solidFill>
                <a:prstClr val="black"/>
              </a:solidFill>
              <a:effectLst/>
              <a:uLnTx/>
              <a:uFillTx/>
              <a:latin typeface="华文行楷" panose="02010800040101010101" pitchFamily="2" charset="-122"/>
              <a:ea typeface="华文行楷" panose="0201080004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smtClean="0">
                <a:solidFill>
                  <a:prstClr val="black"/>
                </a:solidFill>
                <a:latin typeface="华文行楷" panose="02010800040101010101" pitchFamily="2" charset="-122"/>
                <a:ea typeface="华文行楷" panose="02010800040101010101" pitchFamily="2" charset="-122"/>
              </a:rPr>
              <a:t>     邹城市食用菌产业发展中心</a:t>
            </a:r>
            <a:endParaRPr lang="en-US" altLang="zh-CN" dirty="0" smtClean="0">
              <a:solidFill>
                <a:prstClr val="black"/>
              </a:solidFill>
              <a:latin typeface="华文行楷" panose="02010800040101010101" pitchFamily="2" charset="-122"/>
              <a:ea typeface="华文行楷" panose="0201080004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0" normalizeH="0" baseline="0" noProof="0" dirty="0" smtClean="0">
                <a:ln>
                  <a:noFill/>
                </a:ln>
                <a:solidFill>
                  <a:prstClr val="black"/>
                </a:solidFill>
                <a:effectLst/>
                <a:uLnTx/>
                <a:uFillTx/>
                <a:latin typeface="华文行楷" panose="02010800040101010101" pitchFamily="2" charset="-122"/>
                <a:ea typeface="华文行楷" panose="02010800040101010101" pitchFamily="2" charset="-122"/>
              </a:rPr>
              <a:t> 山东科创食用菌产业技术研究院</a:t>
            </a:r>
            <a:endParaRPr kumimoji="0" lang="en-US" altLang="zh-CN" b="0" i="0" u="none" strike="noStrike" kern="1200" cap="none" spc="0" normalizeH="0" baseline="0" noProof="0" dirty="0" smtClean="0">
              <a:ln>
                <a:noFill/>
              </a:ln>
              <a:solidFill>
                <a:prstClr val="black"/>
              </a:solidFill>
              <a:effectLst/>
              <a:uLnTx/>
              <a:uFillTx/>
              <a:latin typeface="华文行楷" panose="02010800040101010101" pitchFamily="2" charset="-122"/>
              <a:ea typeface="华文行楷" panose="0201080004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dirty="0" smtClean="0">
                <a:solidFill>
                  <a:prstClr val="black"/>
                </a:solidFill>
                <a:latin typeface="华文行楷" panose="02010800040101010101" pitchFamily="2" charset="-122"/>
                <a:ea typeface="华文行楷" panose="02010800040101010101" pitchFamily="2" charset="-122"/>
              </a:rPr>
              <a:t>                        </a:t>
            </a:r>
            <a:r>
              <a:rPr lang="en-US" altLang="zh-CN" dirty="0" smtClean="0">
                <a:solidFill>
                  <a:prstClr val="black"/>
                </a:solidFill>
                <a:latin typeface="黑体" panose="02010609060101010101" pitchFamily="49" charset="-122"/>
                <a:ea typeface="黑体" panose="02010609060101010101" pitchFamily="49" charset="-122"/>
              </a:rPr>
              <a:t>2018.9</a:t>
            </a:r>
            <a:endParaRPr kumimoji="0" lang="zh-CN" altLang="en-US"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0548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childTnLst>
                          </p:cTn>
                        </p:par>
                        <p:par>
                          <p:cTn id="21" fill="hold">
                            <p:stCondLst>
                              <p:cond delay="900"/>
                            </p:stCondLst>
                            <p:childTnLst>
                              <p:par>
                                <p:cTn id="22" presetID="2" presetClass="entr" presetSubtype="4"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ppt_x"/>
                                          </p:val>
                                        </p:tav>
                                        <p:tav tm="100000">
                                          <p:val>
                                            <p:strVal val="#ppt_x"/>
                                          </p:val>
                                        </p:tav>
                                      </p:tavLst>
                                    </p:anim>
                                    <p:anim calcmode="lin" valueType="num">
                                      <p:cBhvr additive="base">
                                        <p:cTn id="41" dur="500" fill="hold"/>
                                        <p:tgtEl>
                                          <p:spTgt spid="2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ppt_x"/>
                                          </p:val>
                                        </p:tav>
                                        <p:tav tm="100000">
                                          <p:val>
                                            <p:strVal val="#ppt_x"/>
                                          </p:val>
                                        </p:tav>
                                      </p:tavLst>
                                    </p:anim>
                                    <p:anim calcmode="lin" valueType="num">
                                      <p:cBhvr additive="base">
                                        <p:cTn id="45" dur="500" fill="hold"/>
                                        <p:tgtEl>
                                          <p:spTgt spid="24"/>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2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ppt_x"/>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ppt_x"/>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fill="hold"/>
                                        <p:tgtEl>
                                          <p:spTgt spid="20"/>
                                        </p:tgtEl>
                                        <p:attrNameLst>
                                          <p:attrName>ppt_x</p:attrName>
                                        </p:attrNameLst>
                                      </p:cBhvr>
                                      <p:tavLst>
                                        <p:tav tm="0">
                                          <p:val>
                                            <p:strVal val="#ppt_x"/>
                                          </p:val>
                                        </p:tav>
                                        <p:tav tm="100000">
                                          <p:val>
                                            <p:strVal val="#ppt_x"/>
                                          </p:val>
                                        </p:tav>
                                      </p:tavLst>
                                    </p:anim>
                                    <p:anim calcmode="lin" valueType="num">
                                      <p:cBhvr additive="base">
                                        <p:cTn id="57" dur="500" fill="hold"/>
                                        <p:tgtEl>
                                          <p:spTgt spid="20"/>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6"/>
                                        </p:tgtEl>
                                        <p:attrNameLst>
                                          <p:attrName>style.visibility</p:attrName>
                                        </p:attrNameLst>
                                      </p:cBhvr>
                                      <p:to>
                                        <p:strVal val="visible"/>
                                      </p:to>
                                    </p:set>
                                    <p:anim calcmode="lin" valueType="num">
                                      <p:cBhvr additive="base">
                                        <p:cTn id="60" dur="500" fill="hold"/>
                                        <p:tgtEl>
                                          <p:spTgt spid="6"/>
                                        </p:tgtEl>
                                        <p:attrNameLst>
                                          <p:attrName>ppt_x</p:attrName>
                                        </p:attrNameLst>
                                      </p:cBhvr>
                                      <p:tavLst>
                                        <p:tav tm="0">
                                          <p:val>
                                            <p:strVal val="#ppt_x"/>
                                          </p:val>
                                        </p:tav>
                                        <p:tav tm="100000">
                                          <p:val>
                                            <p:strVal val="#ppt_x"/>
                                          </p:val>
                                        </p:tav>
                                      </p:tavLst>
                                    </p:anim>
                                    <p:anim calcmode="lin" valueType="num">
                                      <p:cBhvr additive="base">
                                        <p:cTn id="61" dur="500" fill="hold"/>
                                        <p:tgtEl>
                                          <p:spTgt spid="6"/>
                                        </p:tgtEl>
                                        <p:attrNameLst>
                                          <p:attrName>ppt_y</p:attrName>
                                        </p:attrNameLst>
                                      </p:cBhvr>
                                      <p:tavLst>
                                        <p:tav tm="0">
                                          <p:val>
                                            <p:strVal val="1+#ppt_h/2"/>
                                          </p:val>
                                        </p:tav>
                                        <p:tav tm="100000">
                                          <p:val>
                                            <p:strVal val="#ppt_y"/>
                                          </p:val>
                                        </p:tav>
                                      </p:tavLst>
                                    </p:anim>
                                  </p:childTnLst>
                                </p:cTn>
                              </p:par>
                            </p:childTnLst>
                          </p:cTn>
                        </p:par>
                        <p:par>
                          <p:cTn id="62" fill="hold">
                            <p:stCondLst>
                              <p:cond delay="1600"/>
                            </p:stCondLst>
                            <p:childTnLst>
                              <p:par>
                                <p:cTn id="63" presetID="22" presetClass="entr" presetSubtype="8" fill="hold" grpId="0" nodeType="after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left)">
                                      <p:cBhvr>
                                        <p:cTn id="65" dur="500"/>
                                        <p:tgtEl>
                                          <p:spTgt spid="48"/>
                                        </p:tgtEl>
                                      </p:cBhvr>
                                    </p:animEffect>
                                  </p:childTnLst>
                                </p:cTn>
                              </p:par>
                            </p:childTnLst>
                          </p:cTn>
                        </p:par>
                        <p:par>
                          <p:cTn id="66" fill="hold">
                            <p:stCondLst>
                              <p:cond delay="2100"/>
                            </p:stCondLst>
                            <p:childTnLst>
                              <p:par>
                                <p:cTn id="67" presetID="22" presetClass="entr" presetSubtype="2" fill="hold" grpId="0" nodeType="after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wipe(right)">
                                      <p:cBhvr>
                                        <p:cTn id="6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animBg="1"/>
      <p:bldP spid="10" grpId="0" animBg="1"/>
      <p:bldP spid="23" grpId="0" animBg="1"/>
      <p:bldP spid="24" grpId="0" animBg="1"/>
      <p:bldP spid="48" grpId="0"/>
      <p:bldP spid="7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37"/>
            <a:ext cx="9144000" cy="5092030"/>
          </a:xfrm>
          <a:prstGeom prst="rect">
            <a:avLst/>
          </a:prstGeom>
        </p:spPr>
      </p:pic>
      <p:grpSp>
        <p:nvGrpSpPr>
          <p:cNvPr id="2" name="组合 153"/>
          <p:cNvGrpSpPr>
            <a:grpSpLocks/>
          </p:cNvGrpSpPr>
          <p:nvPr/>
        </p:nvGrpSpPr>
        <p:grpSpPr bwMode="auto">
          <a:xfrm>
            <a:off x="3405188" y="-1092200"/>
            <a:ext cx="2333625" cy="2335213"/>
            <a:chOff x="2894659" y="1465288"/>
            <a:chExt cx="1727827" cy="1727827"/>
          </a:xfrm>
        </p:grpSpPr>
        <p:grpSp>
          <p:nvGrpSpPr>
            <p:cNvPr id="3" name="组合 154"/>
            <p:cNvGrpSpPr>
              <a:grpSpLocks/>
            </p:cNvGrpSpPr>
            <p:nvPr/>
          </p:nvGrpSpPr>
          <p:grpSpPr bwMode="auto">
            <a:xfrm rot="1771504">
              <a:off x="2914532" y="1485269"/>
              <a:ext cx="1688083" cy="1687866"/>
              <a:chOff x="1827622" y="1343919"/>
              <a:chExt cx="2304000" cy="2304000"/>
            </a:xfrm>
          </p:grpSpPr>
          <p:sp>
            <p:nvSpPr>
              <p:cNvPr id="157" name="椭圆 15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58" name="椭圆 15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156" name="流程图: 联系 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4" name="组合 158"/>
          <p:cNvGrpSpPr>
            <a:grpSpLocks/>
          </p:cNvGrpSpPr>
          <p:nvPr/>
        </p:nvGrpSpPr>
        <p:grpSpPr bwMode="auto">
          <a:xfrm rot="1771504">
            <a:off x="2943225" y="379413"/>
            <a:ext cx="273050" cy="271462"/>
            <a:chOff x="1827622" y="1343919"/>
            <a:chExt cx="2304000" cy="2304000"/>
          </a:xfrm>
        </p:grpSpPr>
        <p:sp>
          <p:nvSpPr>
            <p:cNvPr id="160" name="椭圆 15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61" name="椭圆 16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5" name="组合 161"/>
          <p:cNvGrpSpPr/>
          <p:nvPr/>
        </p:nvGrpSpPr>
        <p:grpSpPr>
          <a:xfrm rot="1771504">
            <a:off x="5868613" y="455243"/>
            <a:ext cx="272244" cy="272209"/>
            <a:chOff x="1827622" y="1343919"/>
            <a:chExt cx="2304000" cy="2304000"/>
          </a:xfrm>
          <a:solidFill>
            <a:srgbClr val="0099FF"/>
          </a:solidFill>
        </p:grpSpPr>
        <p:sp>
          <p:nvSpPr>
            <p:cNvPr id="163" name="椭圆 162"/>
            <p:cNvSpPr/>
            <p:nvPr/>
          </p:nvSpPr>
          <p:spPr>
            <a:xfrm>
              <a:off x="1827622" y="1343919"/>
              <a:ext cx="2304000" cy="2304000"/>
            </a:xfrm>
            <a:prstGeom prst="ellipse">
              <a:avLst/>
            </a:prstGeom>
            <a:grp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64" name="椭圆 163"/>
            <p:cNvSpPr/>
            <p:nvPr/>
          </p:nvSpPr>
          <p:spPr>
            <a:xfrm>
              <a:off x="1877481" y="1393778"/>
              <a:ext cx="2204282" cy="2204282"/>
            </a:xfrm>
            <a:prstGeom prst="ellips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6" name="组合 164"/>
          <p:cNvGrpSpPr>
            <a:grpSpLocks/>
          </p:cNvGrpSpPr>
          <p:nvPr/>
        </p:nvGrpSpPr>
        <p:grpSpPr bwMode="auto">
          <a:xfrm rot="1771504">
            <a:off x="3905250" y="1212850"/>
            <a:ext cx="217488" cy="217488"/>
            <a:chOff x="1827622" y="1343919"/>
            <a:chExt cx="2304000" cy="2304000"/>
          </a:xfrm>
        </p:grpSpPr>
        <p:sp>
          <p:nvSpPr>
            <p:cNvPr id="166" name="椭圆 16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67" name="椭圆 16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 name="组合 167"/>
          <p:cNvGrpSpPr>
            <a:grpSpLocks/>
          </p:cNvGrpSpPr>
          <p:nvPr/>
        </p:nvGrpSpPr>
        <p:grpSpPr bwMode="auto">
          <a:xfrm rot="1771504">
            <a:off x="5386388" y="892175"/>
            <a:ext cx="401637" cy="403225"/>
            <a:chOff x="1827622" y="1343919"/>
            <a:chExt cx="2304000" cy="2304000"/>
          </a:xfrm>
        </p:grpSpPr>
        <p:sp>
          <p:nvSpPr>
            <p:cNvPr id="169" name="椭圆 16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0" name="椭圆 16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8" name="组合 173"/>
          <p:cNvGrpSpPr/>
          <p:nvPr/>
        </p:nvGrpSpPr>
        <p:grpSpPr>
          <a:xfrm rot="1771504">
            <a:off x="3266701" y="816764"/>
            <a:ext cx="202768" cy="202742"/>
            <a:chOff x="1827622" y="1343919"/>
            <a:chExt cx="2304000" cy="2304000"/>
          </a:xfrm>
          <a:solidFill>
            <a:srgbClr val="FFC000"/>
          </a:solidFill>
        </p:grpSpPr>
        <p:sp>
          <p:nvSpPr>
            <p:cNvPr id="175" name="椭圆 174"/>
            <p:cNvSpPr/>
            <p:nvPr/>
          </p:nvSpPr>
          <p:spPr>
            <a:xfrm>
              <a:off x="1827622" y="1343919"/>
              <a:ext cx="2304000" cy="2304000"/>
            </a:xfrm>
            <a:prstGeom prst="ellipse">
              <a:avLst/>
            </a:prstGeom>
            <a:grp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6" name="椭圆 175"/>
            <p:cNvSpPr/>
            <p:nvPr/>
          </p:nvSpPr>
          <p:spPr>
            <a:xfrm>
              <a:off x="1877481" y="1393778"/>
              <a:ext cx="2204282" cy="2204282"/>
            </a:xfrm>
            <a:prstGeom prst="ellips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177" name="文本框 176"/>
          <p:cNvSpPr txBox="1">
            <a:spLocks noChangeArrowheads="1"/>
          </p:cNvSpPr>
          <p:nvPr/>
        </p:nvSpPr>
        <p:spPr bwMode="auto">
          <a:xfrm>
            <a:off x="3876675" y="123825"/>
            <a:ext cx="1430338" cy="708025"/>
          </a:xfrm>
          <a:prstGeom prst="rect">
            <a:avLst/>
          </a:prstGeom>
          <a:noFill/>
          <a:ln w="9525">
            <a:noFill/>
            <a:miter lim="800000"/>
            <a:headEnd/>
            <a:tailEnd/>
          </a:ln>
        </p:spPr>
        <p:txBody>
          <a:bodyPr>
            <a:spAutoFit/>
          </a:bodyPr>
          <a:lstStyle/>
          <a:p>
            <a:r>
              <a:rPr lang="zh-CN" altLang="en-US" sz="4000" dirty="0">
                <a:solidFill>
                  <a:srgbClr val="0F6FC6"/>
                </a:solidFill>
                <a:latin typeface="微软雅黑" pitchFamily="34" charset="-122"/>
                <a:ea typeface="微软雅黑" pitchFamily="34" charset="-122"/>
              </a:rPr>
              <a:t>目 录</a:t>
            </a:r>
          </a:p>
        </p:txBody>
      </p:sp>
      <p:grpSp>
        <p:nvGrpSpPr>
          <p:cNvPr id="9" name="组合 177"/>
          <p:cNvGrpSpPr>
            <a:grpSpLocks/>
          </p:cNvGrpSpPr>
          <p:nvPr/>
        </p:nvGrpSpPr>
        <p:grpSpPr bwMode="auto">
          <a:xfrm>
            <a:off x="1514437" y="2105025"/>
            <a:ext cx="762000" cy="762000"/>
            <a:chOff x="1254722" y="1864234"/>
            <a:chExt cx="762943" cy="762943"/>
          </a:xfrm>
        </p:grpSpPr>
        <p:grpSp>
          <p:nvGrpSpPr>
            <p:cNvPr id="10" name="组合 178"/>
            <p:cNvGrpSpPr>
              <a:grpSpLocks/>
            </p:cNvGrpSpPr>
            <p:nvPr/>
          </p:nvGrpSpPr>
          <p:grpSpPr bwMode="auto">
            <a:xfrm>
              <a:off x="1254722" y="1864234"/>
              <a:ext cx="762943" cy="762943"/>
              <a:chOff x="2894659" y="1465288"/>
              <a:chExt cx="1727827" cy="1727827"/>
            </a:xfrm>
          </p:grpSpPr>
          <p:grpSp>
            <p:nvGrpSpPr>
              <p:cNvPr id="11" name="组合 180"/>
              <p:cNvGrpSpPr>
                <a:grpSpLocks/>
              </p:cNvGrpSpPr>
              <p:nvPr/>
            </p:nvGrpSpPr>
            <p:grpSpPr bwMode="auto">
              <a:xfrm rot="1771504">
                <a:off x="2914532" y="1485269"/>
                <a:ext cx="1688083" cy="1687866"/>
                <a:chOff x="1827622" y="1343919"/>
                <a:chExt cx="2304000" cy="2304000"/>
              </a:xfrm>
            </p:grpSpPr>
            <p:sp>
              <p:nvSpPr>
                <p:cNvPr id="183" name="椭圆 18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2400">
                    <a:solidFill>
                      <a:srgbClr val="00B7CA"/>
                    </a:solidFill>
                    <a:latin typeface="华文细黑" panose="02010600040101010101" pitchFamily="2" charset="-122"/>
                    <a:ea typeface="华文细黑" panose="02010600040101010101" pitchFamily="2" charset="-122"/>
                  </a:endParaRPr>
                </a:p>
              </p:txBody>
            </p:sp>
            <p:sp>
              <p:nvSpPr>
                <p:cNvPr id="184" name="椭圆 18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2400">
                    <a:solidFill>
                      <a:srgbClr val="00B7CA"/>
                    </a:solidFill>
                    <a:latin typeface="华文细黑" panose="02010600040101010101" pitchFamily="2" charset="-122"/>
                    <a:ea typeface="华文细黑" panose="02010600040101010101" pitchFamily="2" charset="-122"/>
                  </a:endParaRPr>
                </a:p>
              </p:txBody>
            </p:sp>
          </p:grpSp>
          <p:sp>
            <p:nvSpPr>
              <p:cNvPr id="182" name="流程图: 联系 31"/>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solidFill>
                    <a:srgbClr val="00B7CA"/>
                  </a:solidFill>
                </a:endParaRPr>
              </a:p>
            </p:txBody>
          </p:sp>
        </p:grpSp>
        <p:sp>
          <p:nvSpPr>
            <p:cNvPr id="19535" name="文本框 179"/>
            <p:cNvSpPr txBox="1">
              <a:spLocks noChangeArrowheads="1"/>
            </p:cNvSpPr>
            <p:nvPr/>
          </p:nvSpPr>
          <p:spPr bwMode="auto">
            <a:xfrm>
              <a:off x="1378894" y="2045651"/>
              <a:ext cx="629241" cy="462236"/>
            </a:xfrm>
            <a:prstGeom prst="rect">
              <a:avLst/>
            </a:prstGeom>
            <a:noFill/>
            <a:ln w="9525">
              <a:noFill/>
              <a:miter lim="800000"/>
              <a:headEnd/>
              <a:tailEnd/>
            </a:ln>
          </p:spPr>
          <p:txBody>
            <a:bodyPr wrap="square">
              <a:spAutoFit/>
            </a:bodyPr>
            <a:lstStyle/>
            <a:p>
              <a:r>
                <a:rPr lang="zh-CN" altLang="en-US" sz="2400" b="1" dirty="0" smtClean="0">
                  <a:solidFill>
                    <a:srgbClr val="FF0000"/>
                  </a:solidFill>
                  <a:latin typeface="微软雅黑" pitchFamily="34" charset="-122"/>
                  <a:ea typeface="微软雅黑" pitchFamily="34" charset="-122"/>
                </a:rPr>
                <a:t>一</a:t>
              </a:r>
              <a:endParaRPr lang="zh-CN" altLang="en-US" sz="2400" b="1" dirty="0">
                <a:solidFill>
                  <a:srgbClr val="FF0000"/>
                </a:solidFill>
                <a:latin typeface="微软雅黑" pitchFamily="34" charset="-122"/>
                <a:ea typeface="微软雅黑" pitchFamily="34" charset="-122"/>
              </a:endParaRPr>
            </a:p>
          </p:txBody>
        </p:sp>
      </p:grpSp>
      <p:grpSp>
        <p:nvGrpSpPr>
          <p:cNvPr id="12" name="组合 184"/>
          <p:cNvGrpSpPr>
            <a:grpSpLocks/>
          </p:cNvGrpSpPr>
          <p:nvPr/>
        </p:nvGrpSpPr>
        <p:grpSpPr bwMode="auto">
          <a:xfrm>
            <a:off x="4206855" y="2105025"/>
            <a:ext cx="763587" cy="762000"/>
            <a:chOff x="2705448" y="1864234"/>
            <a:chExt cx="762943" cy="762943"/>
          </a:xfrm>
        </p:grpSpPr>
        <p:grpSp>
          <p:nvGrpSpPr>
            <p:cNvPr id="13" name="组合 185"/>
            <p:cNvGrpSpPr>
              <a:grpSpLocks/>
            </p:cNvGrpSpPr>
            <p:nvPr/>
          </p:nvGrpSpPr>
          <p:grpSpPr bwMode="auto">
            <a:xfrm>
              <a:off x="2705448" y="1864234"/>
              <a:ext cx="762943" cy="762943"/>
              <a:chOff x="2894659" y="1465288"/>
              <a:chExt cx="1727827" cy="1727827"/>
            </a:xfrm>
          </p:grpSpPr>
          <p:grpSp>
            <p:nvGrpSpPr>
              <p:cNvPr id="14" name="组合 187"/>
              <p:cNvGrpSpPr>
                <a:grpSpLocks/>
              </p:cNvGrpSpPr>
              <p:nvPr/>
            </p:nvGrpSpPr>
            <p:grpSpPr bwMode="auto">
              <a:xfrm rot="1771504">
                <a:off x="2914532" y="1485269"/>
                <a:ext cx="1688083" cy="1687866"/>
                <a:chOff x="1827622" y="1343919"/>
                <a:chExt cx="2304000" cy="2304000"/>
              </a:xfrm>
            </p:grpSpPr>
            <p:sp>
              <p:nvSpPr>
                <p:cNvPr id="190" name="椭圆 18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2400">
                    <a:solidFill>
                      <a:srgbClr val="FFB757"/>
                    </a:solidFill>
                    <a:latin typeface="华文细黑" panose="02010600040101010101" pitchFamily="2" charset="-122"/>
                    <a:ea typeface="华文细黑" panose="02010600040101010101" pitchFamily="2" charset="-122"/>
                  </a:endParaRPr>
                </a:p>
              </p:txBody>
            </p:sp>
            <p:sp>
              <p:nvSpPr>
                <p:cNvPr id="191" name="椭圆 19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2400">
                    <a:solidFill>
                      <a:srgbClr val="FFB757"/>
                    </a:solidFill>
                    <a:latin typeface="华文细黑" panose="02010600040101010101" pitchFamily="2" charset="-122"/>
                    <a:ea typeface="华文细黑" panose="02010600040101010101" pitchFamily="2" charset="-122"/>
                  </a:endParaRPr>
                </a:p>
              </p:txBody>
            </p:sp>
          </p:grpSp>
          <p:sp>
            <p:nvSpPr>
              <p:cNvPr id="189" name="流程图: 联系 38"/>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solidFill>
                    <a:srgbClr val="FFB757"/>
                  </a:solidFill>
                </a:endParaRPr>
              </a:p>
            </p:txBody>
          </p:sp>
        </p:grpSp>
        <p:sp>
          <p:nvSpPr>
            <p:cNvPr id="19525" name="文本框 186"/>
            <p:cNvSpPr txBox="1">
              <a:spLocks noChangeArrowheads="1"/>
            </p:cNvSpPr>
            <p:nvPr/>
          </p:nvSpPr>
          <p:spPr bwMode="auto">
            <a:xfrm>
              <a:off x="2824946" y="2053131"/>
              <a:ext cx="602228" cy="462236"/>
            </a:xfrm>
            <a:prstGeom prst="rect">
              <a:avLst/>
            </a:prstGeom>
            <a:noFill/>
            <a:ln w="9525">
              <a:noFill/>
              <a:miter lim="800000"/>
              <a:headEnd/>
              <a:tailEnd/>
            </a:ln>
          </p:spPr>
          <p:txBody>
            <a:bodyPr wrap="square">
              <a:spAutoFit/>
            </a:bodyPr>
            <a:lstStyle/>
            <a:p>
              <a:r>
                <a:rPr lang="zh-CN" altLang="en-US" sz="2400" b="1" dirty="0">
                  <a:solidFill>
                    <a:srgbClr val="0077C8"/>
                  </a:solidFill>
                  <a:latin typeface="微软雅黑" pitchFamily="34" charset="-122"/>
                  <a:ea typeface="微软雅黑" pitchFamily="34" charset="-122"/>
                </a:rPr>
                <a:t>二</a:t>
              </a:r>
            </a:p>
          </p:txBody>
        </p:sp>
      </p:grpSp>
      <p:grpSp>
        <p:nvGrpSpPr>
          <p:cNvPr id="15" name="组合 191"/>
          <p:cNvGrpSpPr>
            <a:grpSpLocks/>
          </p:cNvGrpSpPr>
          <p:nvPr/>
        </p:nvGrpSpPr>
        <p:grpSpPr bwMode="auto">
          <a:xfrm>
            <a:off x="6618327" y="2098675"/>
            <a:ext cx="763588" cy="762000"/>
            <a:chOff x="4132381" y="1864234"/>
            <a:chExt cx="762943" cy="762943"/>
          </a:xfrm>
        </p:grpSpPr>
        <p:grpSp>
          <p:nvGrpSpPr>
            <p:cNvPr id="16" name="组合 192"/>
            <p:cNvGrpSpPr>
              <a:grpSpLocks/>
            </p:cNvGrpSpPr>
            <p:nvPr/>
          </p:nvGrpSpPr>
          <p:grpSpPr bwMode="auto">
            <a:xfrm>
              <a:off x="4132381" y="1864234"/>
              <a:ext cx="762943" cy="762943"/>
              <a:chOff x="2894659" y="1465288"/>
              <a:chExt cx="1727827" cy="1727827"/>
            </a:xfrm>
          </p:grpSpPr>
          <p:grpSp>
            <p:nvGrpSpPr>
              <p:cNvPr id="17" name="组合 194"/>
              <p:cNvGrpSpPr>
                <a:grpSpLocks/>
              </p:cNvGrpSpPr>
              <p:nvPr/>
            </p:nvGrpSpPr>
            <p:grpSpPr bwMode="auto">
              <a:xfrm rot="1771504">
                <a:off x="2914532" y="1485269"/>
                <a:ext cx="1688083" cy="1687866"/>
                <a:chOff x="1827622" y="1343919"/>
                <a:chExt cx="2304000" cy="2304000"/>
              </a:xfrm>
            </p:grpSpPr>
            <p:sp>
              <p:nvSpPr>
                <p:cNvPr id="197" name="椭圆 19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100">
                    <a:solidFill>
                      <a:srgbClr val="FF0000"/>
                    </a:solidFill>
                    <a:latin typeface="华文细黑" panose="02010600040101010101" pitchFamily="2" charset="-122"/>
                    <a:ea typeface="华文细黑" panose="02010600040101010101" pitchFamily="2" charset="-122"/>
                  </a:endParaRPr>
                </a:p>
              </p:txBody>
            </p:sp>
            <p:sp>
              <p:nvSpPr>
                <p:cNvPr id="198" name="椭圆 19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100">
                    <a:solidFill>
                      <a:srgbClr val="FF0000"/>
                    </a:solidFill>
                    <a:latin typeface="华文细黑" panose="02010600040101010101" pitchFamily="2" charset="-122"/>
                    <a:ea typeface="华文细黑" panose="02010600040101010101" pitchFamily="2" charset="-122"/>
                  </a:endParaRPr>
                </a:p>
              </p:txBody>
            </p:sp>
          </p:grpSp>
          <p:sp>
            <p:nvSpPr>
              <p:cNvPr id="196" name="流程图: 联系 4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solidFill>
                    <a:prstClr val="white"/>
                  </a:solidFill>
                </a:endParaRPr>
              </a:p>
            </p:txBody>
          </p:sp>
        </p:grpSp>
        <p:sp>
          <p:nvSpPr>
            <p:cNvPr id="19515" name="文本框 193"/>
            <p:cNvSpPr txBox="1">
              <a:spLocks noChangeArrowheads="1"/>
            </p:cNvSpPr>
            <p:nvPr/>
          </p:nvSpPr>
          <p:spPr bwMode="auto">
            <a:xfrm>
              <a:off x="4247986" y="2048950"/>
              <a:ext cx="642573" cy="462236"/>
            </a:xfrm>
            <a:prstGeom prst="rect">
              <a:avLst/>
            </a:prstGeom>
            <a:noFill/>
            <a:ln w="9525">
              <a:noFill/>
              <a:miter lim="800000"/>
              <a:headEnd/>
              <a:tailEnd/>
            </a:ln>
          </p:spPr>
          <p:txBody>
            <a:bodyPr wrap="square">
              <a:spAutoFit/>
            </a:bodyPr>
            <a:lstStyle/>
            <a:p>
              <a:r>
                <a:rPr lang="zh-CN" altLang="en-US" sz="2400" b="1" dirty="0" smtClean="0">
                  <a:solidFill>
                    <a:srgbClr val="00B050"/>
                  </a:solidFill>
                  <a:latin typeface="微软雅黑" pitchFamily="34" charset="-122"/>
                  <a:ea typeface="微软雅黑" pitchFamily="34" charset="-122"/>
                </a:rPr>
                <a:t>三</a:t>
              </a:r>
              <a:endParaRPr lang="en-US" altLang="zh-CN" sz="2400" b="1" dirty="0">
                <a:solidFill>
                  <a:srgbClr val="00B050"/>
                </a:solidFill>
                <a:latin typeface="微软雅黑" pitchFamily="34" charset="-122"/>
                <a:ea typeface="微软雅黑" pitchFamily="34" charset="-122"/>
              </a:endParaRPr>
            </a:p>
          </p:txBody>
        </p:sp>
      </p:grpSp>
      <p:grpSp>
        <p:nvGrpSpPr>
          <p:cNvPr id="18" name="组合 217"/>
          <p:cNvGrpSpPr>
            <a:grpSpLocks/>
          </p:cNvGrpSpPr>
          <p:nvPr/>
        </p:nvGrpSpPr>
        <p:grpSpPr bwMode="auto">
          <a:xfrm rot="1771504">
            <a:off x="2046249" y="2598738"/>
            <a:ext cx="273050" cy="271462"/>
            <a:chOff x="1827622" y="1343919"/>
            <a:chExt cx="2304000" cy="2304000"/>
          </a:xfrm>
        </p:grpSpPr>
        <p:sp>
          <p:nvSpPr>
            <p:cNvPr id="219" name="椭圆 2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2400">
                <a:solidFill>
                  <a:srgbClr val="FF0000"/>
                </a:solidFill>
                <a:latin typeface="华文细黑" panose="02010600040101010101" pitchFamily="2" charset="-122"/>
                <a:ea typeface="华文细黑" panose="02010600040101010101" pitchFamily="2" charset="-122"/>
              </a:endParaRPr>
            </a:p>
          </p:txBody>
        </p:sp>
        <p:sp>
          <p:nvSpPr>
            <p:cNvPr id="220" name="椭圆 2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2400">
                <a:solidFill>
                  <a:srgbClr val="FF0000"/>
                </a:solidFill>
                <a:latin typeface="华文细黑" panose="02010600040101010101" pitchFamily="2" charset="-122"/>
                <a:ea typeface="华文细黑" panose="02010600040101010101" pitchFamily="2" charset="-122"/>
              </a:endParaRPr>
            </a:p>
          </p:txBody>
        </p:sp>
      </p:grpSp>
      <p:grpSp>
        <p:nvGrpSpPr>
          <p:cNvPr id="19" name="组合 220"/>
          <p:cNvGrpSpPr>
            <a:grpSpLocks/>
          </p:cNvGrpSpPr>
          <p:nvPr/>
        </p:nvGrpSpPr>
        <p:grpSpPr bwMode="auto">
          <a:xfrm rot="1771504">
            <a:off x="4756130" y="2606675"/>
            <a:ext cx="273050" cy="271463"/>
            <a:chOff x="1827622" y="1343919"/>
            <a:chExt cx="2304000" cy="2304000"/>
          </a:xfrm>
        </p:grpSpPr>
        <p:sp>
          <p:nvSpPr>
            <p:cNvPr id="222" name="椭圆 2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2400">
                <a:solidFill>
                  <a:srgbClr val="FF0000"/>
                </a:solidFill>
                <a:latin typeface="华文细黑" panose="02010600040101010101" pitchFamily="2" charset="-122"/>
                <a:ea typeface="华文细黑" panose="02010600040101010101" pitchFamily="2" charset="-122"/>
              </a:endParaRPr>
            </a:p>
          </p:txBody>
        </p:sp>
        <p:sp>
          <p:nvSpPr>
            <p:cNvPr id="223" name="椭圆 2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2400">
                <a:solidFill>
                  <a:srgbClr val="FF0000"/>
                </a:solidFill>
                <a:latin typeface="华文细黑" panose="02010600040101010101" pitchFamily="2" charset="-122"/>
                <a:ea typeface="华文细黑" panose="02010600040101010101" pitchFamily="2" charset="-122"/>
              </a:endParaRPr>
            </a:p>
          </p:txBody>
        </p:sp>
      </p:grpSp>
      <p:grpSp>
        <p:nvGrpSpPr>
          <p:cNvPr id="20" name="组合 223"/>
          <p:cNvGrpSpPr>
            <a:grpSpLocks/>
          </p:cNvGrpSpPr>
          <p:nvPr/>
        </p:nvGrpSpPr>
        <p:grpSpPr bwMode="auto">
          <a:xfrm rot="1771504">
            <a:off x="7183477" y="2586038"/>
            <a:ext cx="271463" cy="273050"/>
            <a:chOff x="1827622" y="1343919"/>
            <a:chExt cx="2304000" cy="2304000"/>
          </a:xfrm>
        </p:grpSpPr>
        <p:sp>
          <p:nvSpPr>
            <p:cNvPr id="225" name="椭圆 2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100">
                <a:solidFill>
                  <a:srgbClr val="FF0000"/>
                </a:solidFill>
                <a:latin typeface="华文细黑" panose="02010600040101010101" pitchFamily="2" charset="-122"/>
                <a:ea typeface="华文细黑" panose="02010600040101010101" pitchFamily="2" charset="-122"/>
              </a:endParaRPr>
            </a:p>
          </p:txBody>
        </p:sp>
        <p:sp>
          <p:nvSpPr>
            <p:cNvPr id="226" name="椭圆 2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fontAlgn="auto">
                <a:spcBef>
                  <a:spcPts val="0"/>
                </a:spcBef>
                <a:spcAft>
                  <a:spcPts val="0"/>
                </a:spcAft>
                <a:defRPr/>
              </a:pPr>
              <a:endParaRPr lang="zh-CN" altLang="en-US" sz="1100">
                <a:solidFill>
                  <a:srgbClr val="FF0000"/>
                </a:solidFill>
                <a:latin typeface="华文细黑" panose="02010600040101010101" pitchFamily="2" charset="-122"/>
                <a:ea typeface="华文细黑" panose="02010600040101010101" pitchFamily="2" charset="-122"/>
              </a:endParaRPr>
            </a:p>
          </p:txBody>
        </p:sp>
      </p:grpSp>
      <p:cxnSp>
        <p:nvCxnSpPr>
          <p:cNvPr id="230" name="直接连接符 229"/>
          <p:cNvCxnSpPr/>
          <p:nvPr/>
        </p:nvCxnSpPr>
        <p:spPr>
          <a:xfrm flipV="1">
            <a:off x="3171802" y="2098675"/>
            <a:ext cx="0" cy="1924050"/>
          </a:xfrm>
          <a:prstGeom prst="line">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flipV="1">
            <a:off x="5857884" y="2098675"/>
            <a:ext cx="0" cy="1924050"/>
          </a:xfrm>
          <a:prstGeom prst="line">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43" name="文本框 52"/>
          <p:cNvSpPr txBox="1">
            <a:spLocks noChangeArrowheads="1"/>
          </p:cNvSpPr>
          <p:nvPr/>
        </p:nvSpPr>
        <p:spPr bwMode="auto">
          <a:xfrm>
            <a:off x="714348" y="3260725"/>
            <a:ext cx="2338390" cy="461665"/>
          </a:xfrm>
          <a:prstGeom prst="rect">
            <a:avLst/>
          </a:prstGeom>
          <a:noFill/>
          <a:ln w="9525">
            <a:noFill/>
            <a:miter lim="800000"/>
            <a:headEnd/>
            <a:tailEnd/>
          </a:ln>
        </p:spPr>
        <p:txBody>
          <a:bodyPr wrap="square">
            <a:spAutoFit/>
          </a:bodyPr>
          <a:lstStyle/>
          <a:p>
            <a:pPr algn="ctr" defTabSz="684213"/>
            <a:r>
              <a:rPr lang="zh-CN" altLang="en-US" sz="2400" b="1" dirty="0" smtClean="0">
                <a:solidFill>
                  <a:srgbClr val="FF0000"/>
                </a:solidFill>
                <a:latin typeface="微软雅黑" pitchFamily="34" charset="-122"/>
                <a:ea typeface="微软雅黑" pitchFamily="34" charset="-122"/>
              </a:rPr>
              <a:t>食用菌产业</a:t>
            </a:r>
          </a:p>
        </p:txBody>
      </p:sp>
      <p:sp>
        <p:nvSpPr>
          <p:cNvPr id="244" name="文本框 73"/>
          <p:cNvSpPr txBox="1">
            <a:spLocks noChangeArrowheads="1"/>
          </p:cNvSpPr>
          <p:nvPr/>
        </p:nvSpPr>
        <p:spPr bwMode="auto">
          <a:xfrm>
            <a:off x="3143240" y="3260725"/>
            <a:ext cx="2714644" cy="461665"/>
          </a:xfrm>
          <a:prstGeom prst="rect">
            <a:avLst/>
          </a:prstGeom>
          <a:noFill/>
          <a:ln w="9525">
            <a:noFill/>
            <a:miter lim="800000"/>
            <a:headEnd/>
            <a:tailEnd/>
          </a:ln>
        </p:spPr>
        <p:txBody>
          <a:bodyPr wrap="square">
            <a:spAutoFit/>
          </a:bodyPr>
          <a:lstStyle/>
          <a:p>
            <a:pPr algn="ctr" defTabSz="684213"/>
            <a:r>
              <a:rPr lang="zh-CN" altLang="en-US" sz="2400" b="1" dirty="0" smtClean="0">
                <a:solidFill>
                  <a:srgbClr val="0077C8"/>
                </a:solidFill>
                <a:latin typeface="微软雅黑" pitchFamily="34" charset="-122"/>
                <a:ea typeface="微软雅黑" pitchFamily="34" charset="-122"/>
              </a:rPr>
              <a:t>食用菌标准化</a:t>
            </a:r>
            <a:endParaRPr lang="zh-CN" altLang="en-US" sz="2400" b="1" dirty="0">
              <a:solidFill>
                <a:srgbClr val="0077C8"/>
              </a:solidFill>
              <a:latin typeface="微软雅黑" pitchFamily="34" charset="-122"/>
              <a:ea typeface="微软雅黑" pitchFamily="34" charset="-122"/>
            </a:endParaRPr>
          </a:p>
        </p:txBody>
      </p:sp>
      <p:sp>
        <p:nvSpPr>
          <p:cNvPr id="245" name="文本框 75"/>
          <p:cNvSpPr txBox="1">
            <a:spLocks noChangeArrowheads="1"/>
          </p:cNvSpPr>
          <p:nvPr/>
        </p:nvSpPr>
        <p:spPr bwMode="auto">
          <a:xfrm>
            <a:off x="5948386" y="3260725"/>
            <a:ext cx="2338390" cy="461665"/>
          </a:xfrm>
          <a:prstGeom prst="rect">
            <a:avLst/>
          </a:prstGeom>
          <a:noFill/>
          <a:ln w="9525">
            <a:noFill/>
            <a:miter lim="800000"/>
            <a:headEnd/>
            <a:tailEnd/>
          </a:ln>
        </p:spPr>
        <p:txBody>
          <a:bodyPr wrap="square">
            <a:spAutoFit/>
          </a:bodyPr>
          <a:lstStyle/>
          <a:p>
            <a:pPr algn="ctr" defTabSz="684213"/>
            <a:r>
              <a:rPr lang="zh-CN" altLang="en-US" sz="2400" b="1" dirty="0" smtClean="0">
                <a:solidFill>
                  <a:srgbClr val="00B050"/>
                </a:solidFill>
                <a:latin typeface="微软雅黑" pitchFamily="34" charset="-122"/>
                <a:ea typeface="微软雅黑" pitchFamily="34" charset="-122"/>
              </a:rPr>
              <a:t>研究团队</a:t>
            </a:r>
            <a:endParaRPr lang="zh-CN" altLang="en-US" sz="2400" b="1" dirty="0">
              <a:solidFill>
                <a:srgbClr val="00B050"/>
              </a:solidFill>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accel="3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000" fill="hold"/>
                                        <p:tgtEl>
                                          <p:spTgt spid="5"/>
                                        </p:tgtEl>
                                        <p:attrNameLst>
                                          <p:attrName>ppt_x</p:attrName>
                                        </p:attrNameLst>
                                      </p:cBhvr>
                                      <p:tavLst>
                                        <p:tav tm="0">
                                          <p:val>
                                            <p:strVal val="1+#ppt_w/2"/>
                                          </p:val>
                                        </p:tav>
                                        <p:tav tm="100000">
                                          <p:val>
                                            <p:strVal val="#ppt_x"/>
                                          </p:val>
                                        </p:tav>
                                      </p:tavLst>
                                    </p:anim>
                                    <p:anim calcmode="lin" valueType="num">
                                      <p:cBhvr additive="base">
                                        <p:cTn id="12" dur="2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2" accel="30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2000" fill="hold"/>
                                        <p:tgtEl>
                                          <p:spTgt spid="4"/>
                                        </p:tgtEl>
                                        <p:attrNameLst>
                                          <p:attrName>ppt_x</p:attrName>
                                        </p:attrNameLst>
                                      </p:cBhvr>
                                      <p:tavLst>
                                        <p:tav tm="0">
                                          <p:val>
                                            <p:strVal val="0-#ppt_w/2"/>
                                          </p:val>
                                        </p:tav>
                                        <p:tav tm="100000">
                                          <p:val>
                                            <p:strVal val="#ppt_x"/>
                                          </p:val>
                                        </p:tav>
                                      </p:tavLst>
                                    </p:anim>
                                    <p:anim calcmode="lin" valueType="num">
                                      <p:cBhvr additive="base">
                                        <p:cTn id="16" dur="2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accel="300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2000" fill="hold"/>
                                        <p:tgtEl>
                                          <p:spTgt spid="6"/>
                                        </p:tgtEl>
                                        <p:attrNameLst>
                                          <p:attrName>ppt_x</p:attrName>
                                        </p:attrNameLst>
                                      </p:cBhvr>
                                      <p:tavLst>
                                        <p:tav tm="0">
                                          <p:val>
                                            <p:strVal val="1+#ppt_w/2"/>
                                          </p:val>
                                        </p:tav>
                                        <p:tav tm="100000">
                                          <p:val>
                                            <p:strVal val="#ppt_x"/>
                                          </p:val>
                                        </p:tav>
                                      </p:tavLst>
                                    </p:anim>
                                    <p:anim calcmode="lin" valueType="num">
                                      <p:cBhvr additive="base">
                                        <p:cTn id="20" dur="20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accel="3000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2000" fill="hold"/>
                                        <p:tgtEl>
                                          <p:spTgt spid="8"/>
                                        </p:tgtEl>
                                        <p:attrNameLst>
                                          <p:attrName>ppt_x</p:attrName>
                                        </p:attrNameLst>
                                      </p:cBhvr>
                                      <p:tavLst>
                                        <p:tav tm="0">
                                          <p:val>
                                            <p:strVal val="#ppt_x"/>
                                          </p:val>
                                        </p:tav>
                                        <p:tav tm="100000">
                                          <p:val>
                                            <p:strVal val="#ppt_x"/>
                                          </p:val>
                                        </p:tav>
                                      </p:tavLst>
                                    </p:anim>
                                    <p:anim calcmode="lin" valueType="num">
                                      <p:cBhvr additive="base">
                                        <p:cTn id="24" dur="20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2" accel="3000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000" fill="hold"/>
                                        <p:tgtEl>
                                          <p:spTgt spid="7"/>
                                        </p:tgtEl>
                                        <p:attrNameLst>
                                          <p:attrName>ppt_x</p:attrName>
                                        </p:attrNameLst>
                                      </p:cBhvr>
                                      <p:tavLst>
                                        <p:tav tm="0">
                                          <p:val>
                                            <p:strVal val="1+#ppt_w/2"/>
                                          </p:val>
                                        </p:tav>
                                        <p:tav tm="100000">
                                          <p:val>
                                            <p:strVal val="#ppt_x"/>
                                          </p:val>
                                        </p:tav>
                                      </p:tavLst>
                                    </p:anim>
                                    <p:anim calcmode="lin" valueType="num">
                                      <p:cBhvr additive="base">
                                        <p:cTn id="28" dur="20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77"/>
                                        </p:tgtEl>
                                        <p:attrNameLst>
                                          <p:attrName>style.visibility</p:attrName>
                                        </p:attrNameLst>
                                      </p:cBhvr>
                                      <p:to>
                                        <p:strVal val="visible"/>
                                      </p:to>
                                    </p:set>
                                    <p:animEffect transition="in" filter="fade">
                                      <p:cBhvr>
                                        <p:cTn id="32" dur="500"/>
                                        <p:tgtEl>
                                          <p:spTgt spid="177"/>
                                        </p:tgtEl>
                                      </p:cBhvr>
                                    </p:animEffect>
                                  </p:childTnLst>
                                </p:cTn>
                              </p:par>
                            </p:childTnLst>
                          </p:cTn>
                        </p:par>
                        <p:par>
                          <p:cTn id="33" fill="hold">
                            <p:stCondLst>
                              <p:cond delay="2500"/>
                            </p:stCondLst>
                            <p:childTnLst>
                              <p:par>
                                <p:cTn id="34" presetID="2" presetClass="entr" presetSubtype="9" accel="30000"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2000" fill="hold"/>
                                        <p:tgtEl>
                                          <p:spTgt spid="9"/>
                                        </p:tgtEl>
                                        <p:attrNameLst>
                                          <p:attrName>ppt_x</p:attrName>
                                        </p:attrNameLst>
                                      </p:cBhvr>
                                      <p:tavLst>
                                        <p:tav tm="0">
                                          <p:val>
                                            <p:strVal val="0-#ppt_w/2"/>
                                          </p:val>
                                        </p:tav>
                                        <p:tav tm="100000">
                                          <p:val>
                                            <p:strVal val="#ppt_x"/>
                                          </p:val>
                                        </p:tav>
                                      </p:tavLst>
                                    </p:anim>
                                    <p:anim calcmode="lin" valueType="num">
                                      <p:cBhvr additive="base">
                                        <p:cTn id="37" dur="2000" fill="hold"/>
                                        <p:tgtEl>
                                          <p:spTgt spid="9"/>
                                        </p:tgtEl>
                                        <p:attrNameLst>
                                          <p:attrName>ppt_y</p:attrName>
                                        </p:attrNameLst>
                                      </p:cBhvr>
                                      <p:tavLst>
                                        <p:tav tm="0">
                                          <p:val>
                                            <p:strVal val="0-#ppt_h/2"/>
                                          </p:val>
                                        </p:tav>
                                        <p:tav tm="100000">
                                          <p:val>
                                            <p:strVal val="#ppt_y"/>
                                          </p:val>
                                        </p:tav>
                                      </p:tavLst>
                                    </p:anim>
                                  </p:childTnLst>
                                </p:cTn>
                              </p:par>
                              <p:par>
                                <p:cTn id="38" presetID="2" presetClass="entr" presetSubtype="9" accel="3000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2000" fill="hold"/>
                                        <p:tgtEl>
                                          <p:spTgt spid="12"/>
                                        </p:tgtEl>
                                        <p:attrNameLst>
                                          <p:attrName>ppt_x</p:attrName>
                                        </p:attrNameLst>
                                      </p:cBhvr>
                                      <p:tavLst>
                                        <p:tav tm="0">
                                          <p:val>
                                            <p:strVal val="0-#ppt_w/2"/>
                                          </p:val>
                                        </p:tav>
                                        <p:tav tm="100000">
                                          <p:val>
                                            <p:strVal val="#ppt_x"/>
                                          </p:val>
                                        </p:tav>
                                      </p:tavLst>
                                    </p:anim>
                                    <p:anim calcmode="lin" valueType="num">
                                      <p:cBhvr additive="base">
                                        <p:cTn id="41" dur="2000" fill="hold"/>
                                        <p:tgtEl>
                                          <p:spTgt spid="12"/>
                                        </p:tgtEl>
                                        <p:attrNameLst>
                                          <p:attrName>ppt_y</p:attrName>
                                        </p:attrNameLst>
                                      </p:cBhvr>
                                      <p:tavLst>
                                        <p:tav tm="0">
                                          <p:val>
                                            <p:strVal val="0-#ppt_h/2"/>
                                          </p:val>
                                        </p:tav>
                                        <p:tav tm="100000">
                                          <p:val>
                                            <p:strVal val="#ppt_y"/>
                                          </p:val>
                                        </p:tav>
                                      </p:tavLst>
                                    </p:anim>
                                  </p:childTnLst>
                                </p:cTn>
                              </p:par>
                              <p:par>
                                <p:cTn id="42" presetID="2" presetClass="entr" presetSubtype="9" accel="3000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2000" fill="hold"/>
                                        <p:tgtEl>
                                          <p:spTgt spid="15"/>
                                        </p:tgtEl>
                                        <p:attrNameLst>
                                          <p:attrName>ppt_x</p:attrName>
                                        </p:attrNameLst>
                                      </p:cBhvr>
                                      <p:tavLst>
                                        <p:tav tm="0">
                                          <p:val>
                                            <p:strVal val="0-#ppt_w/2"/>
                                          </p:val>
                                        </p:tav>
                                        <p:tav tm="100000">
                                          <p:val>
                                            <p:strVal val="#ppt_x"/>
                                          </p:val>
                                        </p:tav>
                                      </p:tavLst>
                                    </p:anim>
                                    <p:anim calcmode="lin" valueType="num">
                                      <p:cBhvr additive="base">
                                        <p:cTn id="45" dur="2000" fill="hold"/>
                                        <p:tgtEl>
                                          <p:spTgt spid="15"/>
                                        </p:tgtEl>
                                        <p:attrNameLst>
                                          <p:attrName>ppt_y</p:attrName>
                                        </p:attrNameLst>
                                      </p:cBhvr>
                                      <p:tavLst>
                                        <p:tav tm="0">
                                          <p:val>
                                            <p:strVal val="0-#ppt_h/2"/>
                                          </p:val>
                                        </p:tav>
                                        <p:tav tm="100000">
                                          <p:val>
                                            <p:strVal val="#ppt_y"/>
                                          </p:val>
                                        </p:tav>
                                      </p:tavLst>
                                    </p:anim>
                                  </p:childTnLst>
                                </p:cTn>
                              </p:par>
                              <p:par>
                                <p:cTn id="46" presetID="2" presetClass="entr" presetSubtype="6" accel="30000" fill="hold"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2000" fill="hold"/>
                                        <p:tgtEl>
                                          <p:spTgt spid="18"/>
                                        </p:tgtEl>
                                        <p:attrNameLst>
                                          <p:attrName>ppt_x</p:attrName>
                                        </p:attrNameLst>
                                      </p:cBhvr>
                                      <p:tavLst>
                                        <p:tav tm="0">
                                          <p:val>
                                            <p:strVal val="1+#ppt_w/2"/>
                                          </p:val>
                                        </p:tav>
                                        <p:tav tm="100000">
                                          <p:val>
                                            <p:strVal val="#ppt_x"/>
                                          </p:val>
                                        </p:tav>
                                      </p:tavLst>
                                    </p:anim>
                                    <p:anim calcmode="lin" valueType="num">
                                      <p:cBhvr additive="base">
                                        <p:cTn id="49" dur="2000" fill="hold"/>
                                        <p:tgtEl>
                                          <p:spTgt spid="18"/>
                                        </p:tgtEl>
                                        <p:attrNameLst>
                                          <p:attrName>ppt_y</p:attrName>
                                        </p:attrNameLst>
                                      </p:cBhvr>
                                      <p:tavLst>
                                        <p:tav tm="0">
                                          <p:val>
                                            <p:strVal val="1+#ppt_h/2"/>
                                          </p:val>
                                        </p:tav>
                                        <p:tav tm="100000">
                                          <p:val>
                                            <p:strVal val="#ppt_y"/>
                                          </p:val>
                                        </p:tav>
                                      </p:tavLst>
                                    </p:anim>
                                  </p:childTnLst>
                                </p:cTn>
                              </p:par>
                              <p:par>
                                <p:cTn id="50" presetID="2" presetClass="entr" presetSubtype="6" accel="3000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2000" fill="hold"/>
                                        <p:tgtEl>
                                          <p:spTgt spid="19"/>
                                        </p:tgtEl>
                                        <p:attrNameLst>
                                          <p:attrName>ppt_x</p:attrName>
                                        </p:attrNameLst>
                                      </p:cBhvr>
                                      <p:tavLst>
                                        <p:tav tm="0">
                                          <p:val>
                                            <p:strVal val="1+#ppt_w/2"/>
                                          </p:val>
                                        </p:tav>
                                        <p:tav tm="100000">
                                          <p:val>
                                            <p:strVal val="#ppt_x"/>
                                          </p:val>
                                        </p:tav>
                                      </p:tavLst>
                                    </p:anim>
                                    <p:anim calcmode="lin" valueType="num">
                                      <p:cBhvr additive="base">
                                        <p:cTn id="53" dur="2000" fill="hold"/>
                                        <p:tgtEl>
                                          <p:spTgt spid="19"/>
                                        </p:tgtEl>
                                        <p:attrNameLst>
                                          <p:attrName>ppt_y</p:attrName>
                                        </p:attrNameLst>
                                      </p:cBhvr>
                                      <p:tavLst>
                                        <p:tav tm="0">
                                          <p:val>
                                            <p:strVal val="1+#ppt_h/2"/>
                                          </p:val>
                                        </p:tav>
                                        <p:tav tm="100000">
                                          <p:val>
                                            <p:strVal val="#ppt_y"/>
                                          </p:val>
                                        </p:tav>
                                      </p:tavLst>
                                    </p:anim>
                                  </p:childTnLst>
                                </p:cTn>
                              </p:par>
                              <p:par>
                                <p:cTn id="54" presetID="2" presetClass="entr" presetSubtype="6" accel="3000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2000" fill="hold"/>
                                        <p:tgtEl>
                                          <p:spTgt spid="20"/>
                                        </p:tgtEl>
                                        <p:attrNameLst>
                                          <p:attrName>ppt_x</p:attrName>
                                        </p:attrNameLst>
                                      </p:cBhvr>
                                      <p:tavLst>
                                        <p:tav tm="0">
                                          <p:val>
                                            <p:strVal val="1+#ppt_w/2"/>
                                          </p:val>
                                        </p:tav>
                                        <p:tav tm="100000">
                                          <p:val>
                                            <p:strVal val="#ppt_x"/>
                                          </p:val>
                                        </p:tav>
                                      </p:tavLst>
                                    </p:anim>
                                    <p:anim calcmode="lin" valueType="num">
                                      <p:cBhvr additive="base">
                                        <p:cTn id="57" dur="2000" fill="hold"/>
                                        <p:tgtEl>
                                          <p:spTgt spid="20"/>
                                        </p:tgtEl>
                                        <p:attrNameLst>
                                          <p:attrName>ppt_y</p:attrName>
                                        </p:attrNameLst>
                                      </p:cBhvr>
                                      <p:tavLst>
                                        <p:tav tm="0">
                                          <p:val>
                                            <p:strVal val="1+#ppt_h/2"/>
                                          </p:val>
                                        </p:tav>
                                        <p:tav tm="100000">
                                          <p:val>
                                            <p:strVal val="#ppt_y"/>
                                          </p:val>
                                        </p:tav>
                                      </p:tavLst>
                                    </p:anim>
                                  </p:childTnLst>
                                </p:cTn>
                              </p:par>
                              <p:par>
                                <p:cTn id="58" presetID="22" presetClass="entr" presetSubtype="4" fill="hold" nodeType="withEffect">
                                  <p:stCondLst>
                                    <p:cond delay="0"/>
                                  </p:stCondLst>
                                  <p:childTnLst>
                                    <p:set>
                                      <p:cBhvr>
                                        <p:cTn id="59" dur="1" fill="hold">
                                          <p:stCondLst>
                                            <p:cond delay="0"/>
                                          </p:stCondLst>
                                        </p:cTn>
                                        <p:tgtEl>
                                          <p:spTgt spid="230"/>
                                        </p:tgtEl>
                                        <p:attrNameLst>
                                          <p:attrName>style.visibility</p:attrName>
                                        </p:attrNameLst>
                                      </p:cBhvr>
                                      <p:to>
                                        <p:strVal val="visible"/>
                                      </p:to>
                                    </p:set>
                                    <p:animEffect transition="in" filter="wipe(down)">
                                      <p:cBhvr>
                                        <p:cTn id="60" dur="500"/>
                                        <p:tgtEl>
                                          <p:spTgt spid="230"/>
                                        </p:tgtEl>
                                      </p:cBhvr>
                                    </p:animEffect>
                                  </p:childTnLst>
                                </p:cTn>
                              </p:par>
                              <p:par>
                                <p:cTn id="61" presetID="22" presetClass="entr" presetSubtype="4" fill="hold" nodeType="withEffect">
                                  <p:stCondLst>
                                    <p:cond delay="0"/>
                                  </p:stCondLst>
                                  <p:childTnLst>
                                    <p:set>
                                      <p:cBhvr>
                                        <p:cTn id="62" dur="1" fill="hold">
                                          <p:stCondLst>
                                            <p:cond delay="0"/>
                                          </p:stCondLst>
                                        </p:cTn>
                                        <p:tgtEl>
                                          <p:spTgt spid="237"/>
                                        </p:tgtEl>
                                        <p:attrNameLst>
                                          <p:attrName>style.visibility</p:attrName>
                                        </p:attrNameLst>
                                      </p:cBhvr>
                                      <p:to>
                                        <p:strVal val="visible"/>
                                      </p:to>
                                    </p:set>
                                    <p:animEffect transition="in" filter="wipe(down)">
                                      <p:cBhvr>
                                        <p:cTn id="63" dur="500"/>
                                        <p:tgtEl>
                                          <p:spTgt spid="237"/>
                                        </p:tgtEl>
                                      </p:cBhvr>
                                    </p:animEffect>
                                  </p:childTnLst>
                                </p:cTn>
                              </p:par>
                            </p:childTnLst>
                          </p:cTn>
                        </p:par>
                        <p:par>
                          <p:cTn id="64" fill="hold">
                            <p:stCondLst>
                              <p:cond delay="4500"/>
                            </p:stCondLst>
                            <p:childTnLst>
                              <p:par>
                                <p:cTn id="65" presetID="22" presetClass="entr" presetSubtype="4" fill="hold" grpId="0" nodeType="afterEffect">
                                  <p:stCondLst>
                                    <p:cond delay="0"/>
                                  </p:stCondLst>
                                  <p:childTnLst>
                                    <p:set>
                                      <p:cBhvr>
                                        <p:cTn id="66" dur="1" fill="hold">
                                          <p:stCondLst>
                                            <p:cond delay="0"/>
                                          </p:stCondLst>
                                        </p:cTn>
                                        <p:tgtEl>
                                          <p:spTgt spid="243"/>
                                        </p:tgtEl>
                                        <p:attrNameLst>
                                          <p:attrName>style.visibility</p:attrName>
                                        </p:attrNameLst>
                                      </p:cBhvr>
                                      <p:to>
                                        <p:strVal val="visible"/>
                                      </p:to>
                                    </p:set>
                                    <p:animEffect transition="in" filter="wipe(down)">
                                      <p:cBhvr>
                                        <p:cTn id="67" dur="500"/>
                                        <p:tgtEl>
                                          <p:spTgt spid="243"/>
                                        </p:tgtEl>
                                      </p:cBhvr>
                                    </p:animEffect>
                                  </p:childTnLst>
                                </p:cTn>
                              </p:par>
                            </p:childTnLst>
                          </p:cTn>
                        </p:par>
                        <p:par>
                          <p:cTn id="68" fill="hold">
                            <p:stCondLst>
                              <p:cond delay="5000"/>
                            </p:stCondLst>
                            <p:childTnLst>
                              <p:par>
                                <p:cTn id="69" presetID="22" presetClass="entr" presetSubtype="4" fill="hold" grpId="0" nodeType="afterEffect">
                                  <p:stCondLst>
                                    <p:cond delay="0"/>
                                  </p:stCondLst>
                                  <p:childTnLst>
                                    <p:set>
                                      <p:cBhvr>
                                        <p:cTn id="70" dur="1" fill="hold">
                                          <p:stCondLst>
                                            <p:cond delay="0"/>
                                          </p:stCondLst>
                                        </p:cTn>
                                        <p:tgtEl>
                                          <p:spTgt spid="244"/>
                                        </p:tgtEl>
                                        <p:attrNameLst>
                                          <p:attrName>style.visibility</p:attrName>
                                        </p:attrNameLst>
                                      </p:cBhvr>
                                      <p:to>
                                        <p:strVal val="visible"/>
                                      </p:to>
                                    </p:set>
                                    <p:animEffect transition="in" filter="wipe(down)">
                                      <p:cBhvr>
                                        <p:cTn id="71" dur="500"/>
                                        <p:tgtEl>
                                          <p:spTgt spid="244"/>
                                        </p:tgtEl>
                                      </p:cBhvr>
                                    </p:animEffect>
                                  </p:childTnLst>
                                </p:cTn>
                              </p:par>
                            </p:childTnLst>
                          </p:cTn>
                        </p:par>
                        <p:par>
                          <p:cTn id="72" fill="hold">
                            <p:stCondLst>
                              <p:cond delay="5500"/>
                            </p:stCondLst>
                            <p:childTnLst>
                              <p:par>
                                <p:cTn id="73" presetID="22" presetClass="entr" presetSubtype="4" fill="hold" grpId="0" nodeType="afterEffect">
                                  <p:stCondLst>
                                    <p:cond delay="0"/>
                                  </p:stCondLst>
                                  <p:childTnLst>
                                    <p:set>
                                      <p:cBhvr>
                                        <p:cTn id="74" dur="1" fill="hold">
                                          <p:stCondLst>
                                            <p:cond delay="0"/>
                                          </p:stCondLst>
                                        </p:cTn>
                                        <p:tgtEl>
                                          <p:spTgt spid="245"/>
                                        </p:tgtEl>
                                        <p:attrNameLst>
                                          <p:attrName>style.visibility</p:attrName>
                                        </p:attrNameLst>
                                      </p:cBhvr>
                                      <p:to>
                                        <p:strVal val="visible"/>
                                      </p:to>
                                    </p:set>
                                    <p:animEffect transition="in" filter="wipe(down)">
                                      <p:cBhvr>
                                        <p:cTn id="75" dur="500"/>
                                        <p:tgtEl>
                                          <p:spTgt spid="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p:bldP spid="243" grpId="0"/>
      <p:bldP spid="244" grpId="0"/>
      <p:bldP spid="2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7788"/>
            <a:ext cx="9144000" cy="5143500"/>
          </a:xfrm>
          <a:prstGeom prst="rect">
            <a:avLst/>
          </a:prstGeom>
        </p:spPr>
      </p:pic>
      <p:sp>
        <p:nvSpPr>
          <p:cNvPr id="26" name="TextBox 1"/>
          <p:cNvSpPr txBox="1">
            <a:spLocks noChangeArrowheads="1"/>
          </p:cNvSpPr>
          <p:nvPr/>
        </p:nvSpPr>
        <p:spPr bwMode="auto">
          <a:xfrm>
            <a:off x="2402175" y="-77788"/>
            <a:ext cx="4339650" cy="1569660"/>
          </a:xfrm>
          <a:prstGeom prst="rect">
            <a:avLst/>
          </a:prstGeom>
          <a:noFill/>
          <a:ln w="9525">
            <a:noFill/>
            <a:miter lim="800000"/>
            <a:headEnd/>
            <a:tailEnd/>
          </a:ln>
        </p:spPr>
        <p:txBody>
          <a:bodyPr wrap="none">
            <a:spAutoFit/>
          </a:bodyPr>
          <a:lstStyle/>
          <a:p>
            <a:pPr marL="0" lvl="1" algn="ctr">
              <a:lnSpc>
                <a:spcPct val="150000"/>
              </a:lnSpc>
            </a:pPr>
            <a:r>
              <a:rPr lang="zh-CN" altLang="en-US" sz="1400" b="1" dirty="0">
                <a:solidFill>
                  <a:srgbClr val="FFFF00"/>
                </a:solidFill>
                <a:latin typeface="微软雅黑" pitchFamily="34" charset="-122"/>
                <a:ea typeface="微软雅黑" pitchFamily="34" charset="-122"/>
              </a:rPr>
              <a:t>    </a:t>
            </a:r>
            <a:r>
              <a:rPr lang="zh-CN" altLang="en-US" sz="2800" b="1" dirty="0">
                <a:solidFill>
                  <a:srgbClr val="FFFFFF"/>
                </a:solidFill>
                <a:latin typeface="微软雅黑" pitchFamily="34" charset="-122"/>
                <a:ea typeface="微软雅黑" pitchFamily="34" charset="-122"/>
              </a:rPr>
              <a:t>第一部分</a:t>
            </a:r>
            <a:endParaRPr lang="en-US" altLang="zh-CN" sz="2800" b="1" dirty="0">
              <a:solidFill>
                <a:srgbClr val="FFFFFF"/>
              </a:solidFill>
              <a:latin typeface="微软雅黑" pitchFamily="34" charset="-122"/>
              <a:ea typeface="微软雅黑" pitchFamily="34" charset="-122"/>
            </a:endParaRPr>
          </a:p>
          <a:p>
            <a:pPr marL="0" lvl="1" algn="ctr">
              <a:lnSpc>
                <a:spcPct val="150000"/>
              </a:lnSpc>
            </a:pPr>
            <a:r>
              <a:rPr lang="zh-CN" altLang="en-US" sz="3600" b="1" dirty="0" smtClean="0">
                <a:solidFill>
                  <a:srgbClr val="FFFFFF"/>
                </a:solidFill>
                <a:latin typeface="微软雅黑" pitchFamily="34" charset="-122"/>
                <a:ea typeface="微软雅黑" pitchFamily="34" charset="-122"/>
              </a:rPr>
              <a:t>邹城食用菌产业简介</a:t>
            </a:r>
            <a:endParaRPr lang="zh-CN" altLang="en-US" sz="3600" b="1" dirty="0">
              <a:solidFill>
                <a:srgbClr val="FFFFFF"/>
              </a:solidFill>
              <a:latin typeface="微软雅黑" pitchFamily="34" charset="-122"/>
              <a:ea typeface="微软雅黑" pitchFamily="34" charset="-122"/>
            </a:endParaRPr>
          </a:p>
        </p:txBody>
      </p:sp>
      <p:cxnSp>
        <p:nvCxnSpPr>
          <p:cNvPr id="27" name="直接连接符 26"/>
          <p:cNvCxnSpPr>
            <a:cxnSpLocks/>
          </p:cNvCxnSpPr>
          <p:nvPr/>
        </p:nvCxnSpPr>
        <p:spPr>
          <a:xfrm flipV="1">
            <a:off x="3635375" y="1228725"/>
            <a:ext cx="0" cy="253047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8" name="TextBox 2"/>
          <p:cNvSpPr txBox="1">
            <a:spLocks noChangeArrowheads="1"/>
          </p:cNvSpPr>
          <p:nvPr/>
        </p:nvSpPr>
        <p:spPr bwMode="auto">
          <a:xfrm>
            <a:off x="427736" y="1665735"/>
            <a:ext cx="903288" cy="246063"/>
          </a:xfrm>
          <a:prstGeom prst="rect">
            <a:avLst/>
          </a:prstGeom>
          <a:noFill/>
          <a:ln w="9525">
            <a:noFill/>
            <a:miter lim="800000"/>
            <a:headEnd/>
            <a:tailEnd/>
          </a:ln>
        </p:spPr>
        <p:txBody>
          <a:bodyPr lIns="0" tIns="0" rIns="0" bIns="0">
            <a:spAutoFit/>
          </a:bodyPr>
          <a:lstStyle/>
          <a:p>
            <a:r>
              <a:rPr lang="en-US" altLang="zh-CN" sz="1600" dirty="0">
                <a:solidFill>
                  <a:srgbClr val="FF0000"/>
                </a:solidFill>
                <a:latin typeface="微软雅黑" pitchFamily="34" charset="-122"/>
                <a:ea typeface="微软雅黑" pitchFamily="34" charset="-122"/>
              </a:rPr>
              <a:t>PART 01</a:t>
            </a:r>
            <a:endParaRPr lang="zh-CN" altLang="en-US" sz="1600" dirty="0">
              <a:solidFill>
                <a:srgbClr val="FF0000"/>
              </a:solidFill>
              <a:latin typeface="微软雅黑" pitchFamily="34" charset="-122"/>
              <a:ea typeface="微软雅黑" pitchFamily="34" charset="-122"/>
            </a:endParaRPr>
          </a:p>
        </p:txBody>
      </p:sp>
      <p:grpSp>
        <p:nvGrpSpPr>
          <p:cNvPr id="2" name="组合 28"/>
          <p:cNvGrpSpPr>
            <a:grpSpLocks/>
          </p:cNvGrpSpPr>
          <p:nvPr/>
        </p:nvGrpSpPr>
        <p:grpSpPr bwMode="auto">
          <a:xfrm>
            <a:off x="280893" y="195486"/>
            <a:ext cx="1196975" cy="1196975"/>
            <a:chOff x="1068965" y="491752"/>
            <a:chExt cx="1197175" cy="1197175"/>
          </a:xfrm>
        </p:grpSpPr>
        <p:grpSp>
          <p:nvGrpSpPr>
            <p:cNvPr id="3" name="组合 29"/>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32"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black"/>
                  </a:solidFill>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31" name="KSO_Shape"/>
            <p:cNvSpPr>
              <a:spLocks/>
            </p:cNvSpPr>
            <p:nvPr/>
          </p:nvSpPr>
          <p:spPr bwMode="auto">
            <a:xfrm>
              <a:off x="1288077" y="829945"/>
              <a:ext cx="758952" cy="52078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bg2"/>
                </a:solidFill>
              </a:endParaRPr>
            </a:p>
          </p:txBody>
        </p:sp>
      </p:grpSp>
      <p:sp>
        <p:nvSpPr>
          <p:cNvPr id="4" name="文本框 3"/>
          <p:cNvSpPr txBox="1"/>
          <p:nvPr/>
        </p:nvSpPr>
        <p:spPr>
          <a:xfrm>
            <a:off x="2771800" y="4515966"/>
            <a:ext cx="4104456" cy="369332"/>
          </a:xfrm>
          <a:prstGeom prst="rect">
            <a:avLst/>
          </a:prstGeom>
          <a:noFill/>
        </p:spPr>
        <p:txBody>
          <a:bodyPr wrap="square" rtlCol="0">
            <a:spAutoFit/>
          </a:bodyPr>
          <a:lstStyle/>
          <a:p>
            <a:r>
              <a:rPr lang="zh-CN" altLang="en-US" dirty="0" smtClean="0">
                <a:solidFill>
                  <a:schemeClr val="bg1">
                    <a:lumMod val="95000"/>
                  </a:schemeClr>
                </a:solidFill>
                <a:latin typeface="方正祥隶简体" panose="03000509000000000000" pitchFamily="65" charset="-122"/>
                <a:ea typeface="方正祥隶简体" panose="03000509000000000000" pitchFamily="65" charset="-122"/>
              </a:rPr>
              <a:t>山东友硕食生物科技有限公司生产车间</a:t>
            </a:r>
            <a:endParaRPr lang="zh-CN" altLang="en-US" dirty="0">
              <a:solidFill>
                <a:schemeClr val="bg1">
                  <a:lumMod val="95000"/>
                </a:schemeClr>
              </a:solidFill>
              <a:latin typeface="方正祥隶简体" panose="03000509000000000000" pitchFamily="65" charset="-122"/>
              <a:ea typeface="方正祥隶简体" panose="03000509000000000000"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left)">
                                      <p:cBhvr>
                                        <p:cTn id="12" dur="500"/>
                                        <p:tgtEl>
                                          <p:spTgt spid="2"/>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p:tgtEl>
                                          <p:spTgt spid="26"/>
                                        </p:tgtEl>
                                        <p:attrNameLst>
                                          <p:attrName>ppt_x</p:attrName>
                                        </p:attrNameLst>
                                      </p:cBhvr>
                                      <p:tavLst>
                                        <p:tav tm="0">
                                          <p:val>
                                            <p:strVal val="#ppt_x-#ppt_w*1.125000"/>
                                          </p:val>
                                        </p:tav>
                                        <p:tav tm="100000">
                                          <p:val>
                                            <p:strVal val="#ppt_x"/>
                                          </p:val>
                                        </p:tav>
                                      </p:tavLst>
                                    </p:anim>
                                    <p:animEffect transition="in" filter="wipe(right)">
                                      <p:cBhvr>
                                        <p:cTn id="17" dur="500"/>
                                        <p:tgtEl>
                                          <p:spTgt spid="26"/>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anim calcmode="lin" valueType="num">
                                      <p:cBhvr>
                                        <p:cTn id="22" dur="500" fill="hold"/>
                                        <p:tgtEl>
                                          <p:spTgt spid="28"/>
                                        </p:tgtEl>
                                        <p:attrNameLst>
                                          <p:attrName>ppt_x</p:attrName>
                                        </p:attrNameLst>
                                      </p:cBhvr>
                                      <p:tavLst>
                                        <p:tav tm="0">
                                          <p:val>
                                            <p:strVal val="#ppt_x"/>
                                          </p:val>
                                        </p:tav>
                                        <p:tav tm="100000">
                                          <p:val>
                                            <p:strVal val="#ppt_x"/>
                                          </p:val>
                                        </p:tav>
                                      </p:tavLst>
                                    </p:anim>
                                    <p:anim calcmode="lin" valueType="num">
                                      <p:cBhvr>
                                        <p:cTn id="23"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64" y="3778"/>
            <a:ext cx="9144000" cy="5139722"/>
          </a:xfrm>
          <a:prstGeom prst="rect">
            <a:avLst/>
          </a:prstGeom>
        </p:spPr>
      </p:pic>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p:cNvSpPr txBox="1"/>
          <p:nvPr/>
        </p:nvSpPr>
        <p:spPr>
          <a:xfrm>
            <a:off x="772868" y="161501"/>
            <a:ext cx="5599610" cy="461665"/>
          </a:xfrm>
          <a:prstGeom prst="rect">
            <a:avLst/>
          </a:prstGeom>
          <a:noFill/>
        </p:spPr>
        <p:txBody>
          <a:bodyPr wrap="none" rtlCol="0">
            <a:spAutoFit/>
          </a:bodyPr>
          <a:lstStyle/>
          <a:p>
            <a:pPr lvl="0"/>
            <a:r>
              <a:rPr kumimoji="0" lang="zh-CN" altLang="en-US" sz="2400" b="1" i="0" u="none" strike="noStrike" kern="1200" cap="none" spc="0" normalizeH="0" baseline="0" noProof="0" dirty="0" smtClean="0">
                <a:ln>
                  <a:noFill/>
                </a:ln>
                <a:solidFill>
                  <a:srgbClr val="0099FF"/>
                </a:solidFill>
                <a:effectLst/>
                <a:uLnTx/>
                <a:uFillTx/>
                <a:latin typeface="微软雅黑"/>
                <a:ea typeface="微软雅黑"/>
              </a:rPr>
              <a:t>一、邹城食用菌产业简介</a:t>
            </a:r>
            <a:r>
              <a:rPr lang="en-US" altLang="zh-CN" sz="2400" b="1" dirty="0" smtClean="0">
                <a:solidFill>
                  <a:srgbClr val="3399FF"/>
                </a:solidFill>
                <a:latin typeface="微软雅黑"/>
                <a:ea typeface="微软雅黑"/>
              </a:rPr>
              <a:t>—01.</a:t>
            </a:r>
            <a:r>
              <a:rPr lang="zh-CN" altLang="en-US" sz="2400" b="1" dirty="0" smtClean="0">
                <a:solidFill>
                  <a:srgbClr val="3399FF"/>
                </a:solidFill>
                <a:latin typeface="微软雅黑"/>
                <a:ea typeface="微软雅黑"/>
              </a:rPr>
              <a:t>产业</a:t>
            </a:r>
            <a:r>
              <a:rPr kumimoji="0" lang="zh-CN" altLang="en-US" sz="2400" b="1" i="0" u="none" strike="noStrike" kern="1200" cap="none" spc="0" normalizeH="0" baseline="0" noProof="0" dirty="0" smtClean="0">
                <a:ln>
                  <a:noFill/>
                </a:ln>
                <a:solidFill>
                  <a:srgbClr val="0099FF"/>
                </a:solidFill>
                <a:effectLst/>
                <a:uLnTx/>
                <a:uFillTx/>
                <a:latin typeface="微软雅黑"/>
                <a:ea typeface="微软雅黑"/>
              </a:rPr>
              <a:t>规模</a:t>
            </a:r>
            <a:endParaRPr kumimoji="0" lang="zh-CN" altLang="en-US" sz="2400" b="1" i="0" u="none" strike="noStrike" kern="1200" cap="none" spc="0" normalizeH="0" baseline="0" noProof="0" dirty="0">
              <a:ln>
                <a:noFill/>
              </a:ln>
              <a:solidFill>
                <a:srgbClr val="0099FF"/>
              </a:solidFill>
              <a:effectLst/>
              <a:uLnTx/>
              <a:uFillTx/>
              <a:latin typeface="微软雅黑"/>
              <a:ea typeface="微软雅黑"/>
            </a:endParaRPr>
          </a:p>
        </p:txBody>
      </p:sp>
      <p:sp>
        <p:nvSpPr>
          <p:cNvPr id="27" name="矩形 1"/>
          <p:cNvSpPr>
            <a:spLocks noChangeArrowheads="1"/>
          </p:cNvSpPr>
          <p:nvPr/>
        </p:nvSpPr>
        <p:spPr bwMode="auto">
          <a:xfrm>
            <a:off x="387012" y="816308"/>
            <a:ext cx="3322917" cy="1477328"/>
          </a:xfrm>
          <a:prstGeom prst="rect">
            <a:avLst/>
          </a:prstGeom>
          <a:noFill/>
          <a:ln w="9525">
            <a:noFill/>
            <a:miter lim="800000"/>
            <a:headEnd/>
            <a:tailEnd/>
          </a:ln>
        </p:spPr>
        <p:txBody>
          <a:bodyPr wrap="square">
            <a:spAutoFit/>
          </a:bodyPr>
          <a:lstStyle/>
          <a:p>
            <a:pPr algn="ctr"/>
            <a:r>
              <a:rPr lang="en-US" altLang="zh-CN" sz="7200" b="1" dirty="0" smtClean="0">
                <a:solidFill>
                  <a:srgbClr val="FF0000"/>
                </a:solidFill>
                <a:latin typeface="方正静蕾简体" panose="02000000000000000000" pitchFamily="2" charset="-122"/>
                <a:ea typeface="方正静蕾简体" panose="02000000000000000000" pitchFamily="2" charset="-122"/>
              </a:rPr>
              <a:t>12960000</a:t>
            </a:r>
            <a:r>
              <a:rPr lang="zh-CN" altLang="en-US" sz="2800" b="1" dirty="0" smtClean="0">
                <a:solidFill>
                  <a:srgbClr val="FF0000"/>
                </a:solidFill>
                <a:latin typeface="微软雅黑" pitchFamily="34" charset="-122"/>
                <a:ea typeface="微软雅黑" pitchFamily="34" charset="-122"/>
              </a:rPr>
              <a:t>㎡</a:t>
            </a:r>
            <a:endParaRPr lang="en-US" altLang="zh-CN" sz="2800" b="1" dirty="0" smtClean="0">
              <a:solidFill>
                <a:srgbClr val="FF0000"/>
              </a:solidFill>
              <a:latin typeface="微软雅黑" pitchFamily="34" charset="-122"/>
              <a:ea typeface="微软雅黑" pitchFamily="34" charset="-122"/>
            </a:endParaRPr>
          </a:p>
          <a:p>
            <a:pPr algn="ctr"/>
            <a:r>
              <a:rPr lang="zh-CN" altLang="en-US" b="1" dirty="0" smtClean="0">
                <a:solidFill>
                  <a:srgbClr val="FFFF00"/>
                </a:solidFill>
                <a:latin typeface="微软雅黑" pitchFamily="34" charset="-122"/>
                <a:ea typeface="微软雅黑" pitchFamily="34" charset="-122"/>
              </a:rPr>
              <a:t>栽培面积</a:t>
            </a:r>
            <a:endParaRPr lang="en-US" altLang="zh-CN" b="1" dirty="0" smtClean="0">
              <a:solidFill>
                <a:srgbClr val="FFFF00"/>
              </a:solidFill>
              <a:latin typeface="微软雅黑" pitchFamily="34" charset="-122"/>
              <a:ea typeface="微软雅黑" pitchFamily="34" charset="-122"/>
            </a:endParaRPr>
          </a:p>
        </p:txBody>
      </p:sp>
      <p:sp>
        <p:nvSpPr>
          <p:cNvPr id="28" name="矩形 1"/>
          <p:cNvSpPr>
            <a:spLocks noChangeArrowheads="1"/>
          </p:cNvSpPr>
          <p:nvPr/>
        </p:nvSpPr>
        <p:spPr bwMode="auto">
          <a:xfrm>
            <a:off x="387012" y="3353288"/>
            <a:ext cx="4426865" cy="1477328"/>
          </a:xfrm>
          <a:prstGeom prst="rect">
            <a:avLst/>
          </a:prstGeom>
          <a:noFill/>
          <a:ln w="9525">
            <a:noFill/>
            <a:miter lim="800000"/>
            <a:headEnd/>
            <a:tailEnd/>
          </a:ln>
        </p:spPr>
        <p:txBody>
          <a:bodyPr wrap="square">
            <a:spAutoFit/>
          </a:bodyPr>
          <a:lstStyle/>
          <a:p>
            <a:pPr lvl="0" algn="ctr"/>
            <a:r>
              <a:rPr lang="en-US" altLang="zh-CN" sz="7200" b="1" dirty="0" smtClean="0">
                <a:solidFill>
                  <a:srgbClr val="FF0000"/>
                </a:solidFill>
                <a:latin typeface="方正静蕾简体" panose="02000000000000000000" pitchFamily="2" charset="-122"/>
                <a:ea typeface="方正静蕾简体" panose="02000000000000000000" pitchFamily="2" charset="-122"/>
              </a:rPr>
              <a:t>2600000000</a:t>
            </a:r>
            <a:r>
              <a:rPr lang="zh-CN" altLang="en-US" sz="2800" b="1" dirty="0" smtClean="0">
                <a:solidFill>
                  <a:srgbClr val="FF0000"/>
                </a:solidFill>
                <a:latin typeface="微软雅黑" pitchFamily="34" charset="-122"/>
                <a:ea typeface="微软雅黑" pitchFamily="34" charset="-122"/>
              </a:rPr>
              <a:t>元</a:t>
            </a:r>
            <a:endParaRPr lang="en-US" altLang="zh-CN" sz="2800" b="1" dirty="0" smtClean="0">
              <a:solidFill>
                <a:srgbClr val="FF0000"/>
              </a:solidFill>
              <a:latin typeface="微软雅黑" pitchFamily="34" charset="-122"/>
              <a:ea typeface="微软雅黑" pitchFamily="34" charset="-122"/>
            </a:endParaRPr>
          </a:p>
          <a:p>
            <a:pPr lvl="0" algn="ctr"/>
            <a:r>
              <a:rPr lang="zh-CN" altLang="en-US" b="1" dirty="0">
                <a:solidFill>
                  <a:srgbClr val="FFFF00"/>
                </a:solidFill>
                <a:latin typeface="微软雅黑" pitchFamily="34" charset="-122"/>
                <a:ea typeface="微软雅黑" pitchFamily="34" charset="-122"/>
              </a:rPr>
              <a:t>年产值</a:t>
            </a:r>
          </a:p>
        </p:txBody>
      </p:sp>
      <p:sp>
        <p:nvSpPr>
          <p:cNvPr id="29" name="矩形 1"/>
          <p:cNvSpPr>
            <a:spLocks noChangeArrowheads="1"/>
          </p:cNvSpPr>
          <p:nvPr/>
        </p:nvSpPr>
        <p:spPr bwMode="auto">
          <a:xfrm>
            <a:off x="4853111" y="833165"/>
            <a:ext cx="3990977" cy="1477328"/>
          </a:xfrm>
          <a:prstGeom prst="rect">
            <a:avLst/>
          </a:prstGeom>
          <a:noFill/>
          <a:ln w="9525">
            <a:noFill/>
            <a:miter lim="800000"/>
            <a:headEnd/>
            <a:tailEnd/>
          </a:ln>
        </p:spPr>
        <p:txBody>
          <a:bodyPr wrap="square">
            <a:spAutoFit/>
          </a:bodyPr>
          <a:lstStyle/>
          <a:p>
            <a:pPr lvl="0" algn="ctr"/>
            <a:r>
              <a:rPr lang="en-US" altLang="zh-CN" sz="7200" b="1" dirty="0" smtClean="0">
                <a:solidFill>
                  <a:srgbClr val="FF0000"/>
                </a:solidFill>
                <a:latin typeface="方正静蕾简体" panose="02000000000000000000" pitchFamily="2" charset="-122"/>
                <a:ea typeface="方正静蕾简体" panose="02000000000000000000" pitchFamily="2" charset="-122"/>
              </a:rPr>
              <a:t>300000000</a:t>
            </a:r>
            <a:r>
              <a:rPr lang="en-US" altLang="zh-CN" sz="2800" b="1" dirty="0" smtClean="0">
                <a:solidFill>
                  <a:srgbClr val="FF0000"/>
                </a:solidFill>
                <a:latin typeface="+mn-ea"/>
              </a:rPr>
              <a:t>kg</a:t>
            </a:r>
          </a:p>
          <a:p>
            <a:pPr lvl="0" algn="ctr"/>
            <a:r>
              <a:rPr lang="zh-CN" altLang="en-US" b="1" dirty="0" smtClean="0">
                <a:solidFill>
                  <a:srgbClr val="FFFF00"/>
                </a:solidFill>
                <a:latin typeface="微软雅黑" pitchFamily="34" charset="-122"/>
                <a:ea typeface="微软雅黑" pitchFamily="34" charset="-122"/>
              </a:rPr>
              <a:t>年产量</a:t>
            </a:r>
            <a:endParaRPr lang="zh-CN" altLang="en-US" b="1" dirty="0">
              <a:solidFill>
                <a:srgbClr val="FFFF00"/>
              </a:solidFill>
              <a:latin typeface="微软雅黑" pitchFamily="34" charset="-122"/>
              <a:ea typeface="微软雅黑" pitchFamily="34" charset="-122"/>
            </a:endParaRPr>
          </a:p>
        </p:txBody>
      </p:sp>
      <p:sp>
        <p:nvSpPr>
          <p:cNvPr id="31" name="矩形 1"/>
          <p:cNvSpPr>
            <a:spLocks noChangeArrowheads="1"/>
          </p:cNvSpPr>
          <p:nvPr/>
        </p:nvSpPr>
        <p:spPr bwMode="auto">
          <a:xfrm>
            <a:off x="4874947" y="3305822"/>
            <a:ext cx="4269053" cy="1477328"/>
          </a:xfrm>
          <a:prstGeom prst="rect">
            <a:avLst/>
          </a:prstGeom>
          <a:noFill/>
          <a:ln w="9525">
            <a:noFill/>
            <a:miter lim="800000"/>
            <a:headEnd/>
            <a:tailEnd/>
          </a:ln>
        </p:spPr>
        <p:txBody>
          <a:bodyPr wrap="square">
            <a:spAutoFit/>
          </a:bodyPr>
          <a:lstStyle/>
          <a:p>
            <a:pPr lvl="0" algn="ctr"/>
            <a:r>
              <a:rPr lang="en-US" altLang="zh-CN" sz="7200" b="1" dirty="0" smtClean="0">
                <a:solidFill>
                  <a:srgbClr val="FF0000"/>
                </a:solidFill>
                <a:latin typeface="方正静蕾简体" panose="02000000000000000000" pitchFamily="2" charset="-122"/>
                <a:ea typeface="方正静蕾简体" panose="02000000000000000000" pitchFamily="2" charset="-122"/>
              </a:rPr>
              <a:t>120000</a:t>
            </a:r>
            <a:r>
              <a:rPr lang="en-US" altLang="zh-CN" sz="2800" b="1" dirty="0" smtClean="0">
                <a:solidFill>
                  <a:srgbClr val="FF0000"/>
                </a:solidFill>
                <a:latin typeface="+mn-ea"/>
              </a:rPr>
              <a:t>kg</a:t>
            </a:r>
            <a:endParaRPr lang="en-US" altLang="zh-CN" sz="2800" b="1" dirty="0">
              <a:solidFill>
                <a:srgbClr val="FF0000"/>
              </a:solidFill>
              <a:latin typeface="+mn-ea"/>
            </a:endParaRPr>
          </a:p>
          <a:p>
            <a:pPr lvl="0" algn="ctr"/>
            <a:r>
              <a:rPr lang="zh-CN" altLang="en-US" b="1" dirty="0" smtClean="0">
                <a:solidFill>
                  <a:srgbClr val="FFFF00"/>
                </a:solidFill>
                <a:latin typeface="微软雅黑" pitchFamily="34" charset="-122"/>
                <a:ea typeface="微软雅黑" pitchFamily="34" charset="-122"/>
              </a:rPr>
              <a:t>单企业日产量</a:t>
            </a:r>
            <a:endParaRPr lang="zh-CN" altLang="en-US" b="1" dirty="0">
              <a:solidFill>
                <a:srgbClr val="FFFF00"/>
              </a:solidFill>
              <a:latin typeface="微软雅黑" pitchFamily="34" charset="-122"/>
              <a:ea typeface="微软雅黑" pitchFamily="34" charset="-122"/>
            </a:endParaRPr>
          </a:p>
        </p:txBody>
      </p:sp>
      <p:grpSp>
        <p:nvGrpSpPr>
          <p:cNvPr id="32" name="组合 31"/>
          <p:cNvGrpSpPr>
            <a:grpSpLocks noChangeAspect="1"/>
          </p:cNvGrpSpPr>
          <p:nvPr/>
        </p:nvGrpSpPr>
        <p:grpSpPr>
          <a:xfrm>
            <a:off x="415235" y="2654832"/>
            <a:ext cx="8481840" cy="385572"/>
            <a:chOff x="1790700" y="3327400"/>
            <a:chExt cx="8747125" cy="419100"/>
          </a:xfrm>
        </p:grpSpPr>
        <p:sp>
          <p:nvSpPr>
            <p:cNvPr id="33" name="Rectangle 8"/>
            <p:cNvSpPr>
              <a:spLocks noChangeArrowheads="1"/>
            </p:cNvSpPr>
            <p:nvPr/>
          </p:nvSpPr>
          <p:spPr bwMode="auto">
            <a:xfrm>
              <a:off x="3994150" y="3425825"/>
              <a:ext cx="2160588" cy="217488"/>
            </a:xfrm>
            <a:prstGeom prst="rect">
              <a:avLst/>
            </a:prstGeom>
            <a:solidFill>
              <a:srgbClr val="00B0F0"/>
            </a:solidFill>
            <a:ln w="9525">
              <a:noFill/>
              <a:miter lim="800000"/>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endParaRPr>
            </a:p>
          </p:txBody>
        </p:sp>
        <p:sp>
          <p:nvSpPr>
            <p:cNvPr id="34" name="Oval 30"/>
            <p:cNvSpPr>
              <a:spLocks noChangeArrowheads="1"/>
            </p:cNvSpPr>
            <p:nvPr/>
          </p:nvSpPr>
          <p:spPr bwMode="auto">
            <a:xfrm>
              <a:off x="4983163" y="3327400"/>
              <a:ext cx="238125" cy="236538"/>
            </a:xfrm>
            <a:prstGeom prst="ellipse">
              <a:avLst/>
            </a:prstGeom>
            <a:solidFill>
              <a:srgbClr val="00B0F0"/>
            </a:solidFill>
            <a:ln w="9525">
              <a:noFill/>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endParaRPr>
            </a:p>
          </p:txBody>
        </p:sp>
        <p:sp>
          <p:nvSpPr>
            <p:cNvPr id="35" name="Round Same Side Corner Rectangle 6"/>
            <p:cNvSpPr>
              <a:spLocks/>
            </p:cNvSpPr>
            <p:nvPr/>
          </p:nvSpPr>
          <p:spPr bwMode="auto">
            <a:xfrm rot="5400000">
              <a:off x="9347994" y="2453482"/>
              <a:ext cx="219075" cy="2160587"/>
            </a:xfrm>
            <a:custGeom>
              <a:avLst/>
              <a:gdLst>
                <a:gd name="T0" fmla="*/ 81985 w 163970"/>
                <a:gd name="T1" fmla="*/ 0 h 1259586"/>
                <a:gd name="T2" fmla="*/ 81985 w 163970"/>
                <a:gd name="T3" fmla="*/ 0 h 1259586"/>
                <a:gd name="T4" fmla="*/ 163970 w 163970"/>
                <a:gd name="T5" fmla="*/ 81985 h 1259586"/>
                <a:gd name="T6" fmla="*/ 163970 w 163970"/>
                <a:gd name="T7" fmla="*/ 1259586 h 1259586"/>
                <a:gd name="T8" fmla="*/ 163970 w 163970"/>
                <a:gd name="T9" fmla="*/ 1259586 h 1259586"/>
                <a:gd name="T10" fmla="*/ 0 w 163970"/>
                <a:gd name="T11" fmla="*/ 1259586 h 1259586"/>
                <a:gd name="T12" fmla="*/ 0 w 163970"/>
                <a:gd name="T13" fmla="*/ 1259586 h 1259586"/>
                <a:gd name="T14" fmla="*/ 0 w 163970"/>
                <a:gd name="T15" fmla="*/ 81985 h 1259586"/>
                <a:gd name="T16" fmla="*/ 81985 w 163970"/>
                <a:gd name="T17" fmla="*/ 0 h 12595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970" h="1259586">
                  <a:moveTo>
                    <a:pt x="81985" y="0"/>
                  </a:moveTo>
                  <a:lnTo>
                    <a:pt x="81985" y="0"/>
                  </a:lnTo>
                  <a:cubicBezTo>
                    <a:pt x="127264" y="0"/>
                    <a:pt x="163970" y="36706"/>
                    <a:pt x="163970" y="81985"/>
                  </a:cubicBezTo>
                  <a:lnTo>
                    <a:pt x="163970" y="1259586"/>
                  </a:lnTo>
                  <a:lnTo>
                    <a:pt x="0" y="1259586"/>
                  </a:lnTo>
                  <a:lnTo>
                    <a:pt x="0" y="81985"/>
                  </a:lnTo>
                  <a:cubicBezTo>
                    <a:pt x="0" y="36706"/>
                    <a:pt x="36706" y="0"/>
                    <a:pt x="81985" y="0"/>
                  </a:cubicBezTo>
                  <a:close/>
                </a:path>
              </a:pathLst>
            </a:custGeom>
            <a:solidFill>
              <a:srgbClr val="00B0F0"/>
            </a:solidFill>
            <a:ln w="9525">
              <a:noFill/>
              <a:round/>
              <a:headEnd/>
              <a:tailEnd/>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6" name="Oval 39"/>
            <p:cNvSpPr>
              <a:spLocks noChangeArrowheads="1"/>
            </p:cNvSpPr>
            <p:nvPr/>
          </p:nvSpPr>
          <p:spPr bwMode="auto">
            <a:xfrm>
              <a:off x="9328150" y="3332163"/>
              <a:ext cx="238125" cy="238125"/>
            </a:xfrm>
            <a:prstGeom prst="ellipse">
              <a:avLst/>
            </a:prstGeom>
            <a:solidFill>
              <a:srgbClr val="00B0F0"/>
            </a:solidFill>
            <a:ln w="9525">
              <a:noFill/>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endParaRPr>
            </a:p>
          </p:txBody>
        </p:sp>
        <p:sp>
          <p:nvSpPr>
            <p:cNvPr id="37" name="Rectangle 25"/>
            <p:cNvSpPr>
              <a:spLocks noChangeArrowheads="1"/>
            </p:cNvSpPr>
            <p:nvPr/>
          </p:nvSpPr>
          <p:spPr bwMode="auto">
            <a:xfrm>
              <a:off x="6184900" y="3424238"/>
              <a:ext cx="2160588" cy="219075"/>
            </a:xfrm>
            <a:prstGeom prst="rect">
              <a:avLst/>
            </a:prstGeom>
            <a:solidFill>
              <a:srgbClr val="0070C0"/>
            </a:solidFill>
            <a:ln w="9525">
              <a:noFill/>
              <a:miter lim="800000"/>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endParaRPr>
            </a:p>
          </p:txBody>
        </p:sp>
        <p:sp>
          <p:nvSpPr>
            <p:cNvPr id="38" name="Oval 44"/>
            <p:cNvSpPr>
              <a:spLocks noChangeArrowheads="1"/>
            </p:cNvSpPr>
            <p:nvPr/>
          </p:nvSpPr>
          <p:spPr bwMode="auto">
            <a:xfrm>
              <a:off x="7245350" y="3506788"/>
              <a:ext cx="238125" cy="239712"/>
            </a:xfrm>
            <a:prstGeom prst="ellipse">
              <a:avLst/>
            </a:prstGeom>
            <a:solidFill>
              <a:srgbClr val="0070C0"/>
            </a:solidFill>
            <a:ln w="9525">
              <a:noFill/>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endParaRPr>
            </a:p>
          </p:txBody>
        </p:sp>
        <p:sp>
          <p:nvSpPr>
            <p:cNvPr id="39" name="Round Same Side Corner Rectangle 23"/>
            <p:cNvSpPr>
              <a:spLocks/>
            </p:cNvSpPr>
            <p:nvPr/>
          </p:nvSpPr>
          <p:spPr bwMode="auto">
            <a:xfrm rot="16200000" flipH="1">
              <a:off x="2761456" y="2453482"/>
              <a:ext cx="219075" cy="2160588"/>
            </a:xfrm>
            <a:custGeom>
              <a:avLst/>
              <a:gdLst>
                <a:gd name="T0" fmla="*/ 81985 w 163970"/>
                <a:gd name="T1" fmla="*/ 0 h 1259586"/>
                <a:gd name="T2" fmla="*/ 81985 w 163970"/>
                <a:gd name="T3" fmla="*/ 0 h 1259586"/>
                <a:gd name="T4" fmla="*/ 163970 w 163970"/>
                <a:gd name="T5" fmla="*/ 81985 h 1259586"/>
                <a:gd name="T6" fmla="*/ 163970 w 163970"/>
                <a:gd name="T7" fmla="*/ 1259586 h 1259586"/>
                <a:gd name="T8" fmla="*/ 163970 w 163970"/>
                <a:gd name="T9" fmla="*/ 1259586 h 1259586"/>
                <a:gd name="T10" fmla="*/ 0 w 163970"/>
                <a:gd name="T11" fmla="*/ 1259586 h 1259586"/>
                <a:gd name="T12" fmla="*/ 0 w 163970"/>
                <a:gd name="T13" fmla="*/ 1259586 h 1259586"/>
                <a:gd name="T14" fmla="*/ 0 w 163970"/>
                <a:gd name="T15" fmla="*/ 81985 h 1259586"/>
                <a:gd name="T16" fmla="*/ 81985 w 163970"/>
                <a:gd name="T17" fmla="*/ 0 h 12595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970" h="1259586">
                  <a:moveTo>
                    <a:pt x="81985" y="0"/>
                  </a:moveTo>
                  <a:lnTo>
                    <a:pt x="81985" y="0"/>
                  </a:lnTo>
                  <a:cubicBezTo>
                    <a:pt x="127264" y="0"/>
                    <a:pt x="163970" y="36706"/>
                    <a:pt x="163970" y="81985"/>
                  </a:cubicBezTo>
                  <a:lnTo>
                    <a:pt x="163970" y="1259586"/>
                  </a:lnTo>
                  <a:lnTo>
                    <a:pt x="0" y="1259586"/>
                  </a:lnTo>
                  <a:lnTo>
                    <a:pt x="0" y="81985"/>
                  </a:lnTo>
                  <a:cubicBezTo>
                    <a:pt x="0" y="36706"/>
                    <a:pt x="36706" y="0"/>
                    <a:pt x="81985" y="0"/>
                  </a:cubicBezTo>
                  <a:close/>
                </a:path>
              </a:pathLst>
            </a:custGeom>
            <a:solidFill>
              <a:srgbClr val="0070C0"/>
            </a:solidFill>
            <a:ln w="9525">
              <a:noFill/>
              <a:round/>
              <a:headEnd/>
              <a:tailEnd/>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40" name="Oval 46"/>
            <p:cNvSpPr>
              <a:spLocks noChangeArrowheads="1"/>
            </p:cNvSpPr>
            <p:nvPr/>
          </p:nvSpPr>
          <p:spPr bwMode="auto">
            <a:xfrm>
              <a:off x="2767013" y="3506788"/>
              <a:ext cx="239712" cy="239712"/>
            </a:xfrm>
            <a:prstGeom prst="ellipse">
              <a:avLst/>
            </a:prstGeom>
            <a:solidFill>
              <a:srgbClr val="0070C0"/>
            </a:solidFill>
            <a:ln w="9525">
              <a:noFill/>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endParaRPr>
            </a:p>
          </p:txBody>
        </p:sp>
      </p:grpSp>
    </p:spTree>
    <p:extLst>
      <p:ext uri="{BB962C8B-B14F-4D97-AF65-F5344CB8AC3E}">
        <p14:creationId xmlns:p14="http://schemas.microsoft.com/office/powerpoint/2010/main" val="352938214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4"/>
                                        </p:tgtEl>
                                        <p:attrNameLst>
                                          <p:attrName>style.visibility</p:attrName>
                                        </p:attrNameLst>
                                      </p:cBhvr>
                                      <p:to>
                                        <p:strVal val="visible"/>
                                      </p:to>
                                    </p:set>
                                    <p:anim calcmode="lin" valueType="num">
                                      <p:cBhvr>
                                        <p:cTn id="15" dur="4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24"/>
                                        </p:tgtEl>
                                        <p:attrNameLst>
                                          <p:attrName>ppt_y</p:attrName>
                                        </p:attrNameLst>
                                      </p:cBhvr>
                                      <p:tavLst>
                                        <p:tav tm="0">
                                          <p:val>
                                            <p:strVal val="#ppt_y"/>
                                          </p:val>
                                        </p:tav>
                                        <p:tav tm="100000">
                                          <p:val>
                                            <p:strVal val="#ppt_y"/>
                                          </p:val>
                                        </p:tav>
                                      </p:tavLst>
                                    </p:anim>
                                    <p:anim calcmode="lin" valueType="num">
                                      <p:cBhvr>
                                        <p:cTn id="17" dur="4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24"/>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heel(1)">
                                      <p:cBhvr>
                                        <p:cTn id="22" dur="2000"/>
                                        <p:tgtEl>
                                          <p:spTgt spid="27"/>
                                        </p:tgtEl>
                                      </p:cBhvr>
                                    </p:animEffect>
                                  </p:childTnLst>
                                </p:cTn>
                              </p:par>
                            </p:childTnLst>
                          </p:cTn>
                        </p:par>
                        <p:par>
                          <p:cTn id="23" fill="hold">
                            <p:stCondLst>
                              <p:cond delay="2600"/>
                            </p:stCondLst>
                            <p:childTnLst>
                              <p:par>
                                <p:cTn id="24" presetID="31" presetClass="entr" presetSubtype="0"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p:cTn id="26" dur="1000" fill="hold"/>
                                        <p:tgtEl>
                                          <p:spTgt spid="29"/>
                                        </p:tgtEl>
                                        <p:attrNameLst>
                                          <p:attrName>ppt_w</p:attrName>
                                        </p:attrNameLst>
                                      </p:cBhvr>
                                      <p:tavLst>
                                        <p:tav tm="0">
                                          <p:val>
                                            <p:fltVal val="0"/>
                                          </p:val>
                                        </p:tav>
                                        <p:tav tm="100000">
                                          <p:val>
                                            <p:strVal val="#ppt_w"/>
                                          </p:val>
                                        </p:tav>
                                      </p:tavLst>
                                    </p:anim>
                                    <p:anim calcmode="lin" valueType="num">
                                      <p:cBhvr>
                                        <p:cTn id="27" dur="1000" fill="hold"/>
                                        <p:tgtEl>
                                          <p:spTgt spid="29"/>
                                        </p:tgtEl>
                                        <p:attrNameLst>
                                          <p:attrName>ppt_h</p:attrName>
                                        </p:attrNameLst>
                                      </p:cBhvr>
                                      <p:tavLst>
                                        <p:tav tm="0">
                                          <p:val>
                                            <p:fltVal val="0"/>
                                          </p:val>
                                        </p:tav>
                                        <p:tav tm="100000">
                                          <p:val>
                                            <p:strVal val="#ppt_h"/>
                                          </p:val>
                                        </p:tav>
                                      </p:tavLst>
                                    </p:anim>
                                    <p:anim calcmode="lin" valueType="num">
                                      <p:cBhvr>
                                        <p:cTn id="28" dur="1000" fill="hold"/>
                                        <p:tgtEl>
                                          <p:spTgt spid="29"/>
                                        </p:tgtEl>
                                        <p:attrNameLst>
                                          <p:attrName>style.rotation</p:attrName>
                                        </p:attrNameLst>
                                      </p:cBhvr>
                                      <p:tavLst>
                                        <p:tav tm="0">
                                          <p:val>
                                            <p:fltVal val="90"/>
                                          </p:val>
                                        </p:tav>
                                        <p:tav tm="100000">
                                          <p:val>
                                            <p:fltVal val="0"/>
                                          </p:val>
                                        </p:tav>
                                      </p:tavLst>
                                    </p:anim>
                                    <p:animEffect transition="in" filter="fade">
                                      <p:cBhvr>
                                        <p:cTn id="29" dur="1000"/>
                                        <p:tgtEl>
                                          <p:spTgt spid="29"/>
                                        </p:tgtEl>
                                      </p:cBhvr>
                                    </p:animEffect>
                                  </p:childTnLst>
                                </p:cTn>
                              </p:par>
                            </p:childTnLst>
                          </p:cTn>
                        </p:par>
                        <p:par>
                          <p:cTn id="30" fill="hold">
                            <p:stCondLst>
                              <p:cond delay="3600"/>
                            </p:stCondLst>
                            <p:childTnLst>
                              <p:par>
                                <p:cTn id="31" presetID="6" presetClass="entr" presetSubtype="16"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circle(in)">
                                      <p:cBhvr>
                                        <p:cTn id="33" dur="2000"/>
                                        <p:tgtEl>
                                          <p:spTgt spid="28"/>
                                        </p:tgtEl>
                                      </p:cBhvr>
                                    </p:animEffect>
                                  </p:childTnLst>
                                </p:cTn>
                              </p:par>
                            </p:childTnLst>
                          </p:cTn>
                        </p:par>
                        <p:par>
                          <p:cTn id="34" fill="hold">
                            <p:stCondLst>
                              <p:cond delay="5600"/>
                            </p:stCondLst>
                            <p:childTnLst>
                              <p:par>
                                <p:cTn id="35" presetID="45" presetClass="entr" presetSubtype="0"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2000"/>
                                        <p:tgtEl>
                                          <p:spTgt spid="31"/>
                                        </p:tgtEl>
                                      </p:cBhvr>
                                    </p:animEffect>
                                    <p:anim calcmode="lin" valueType="num">
                                      <p:cBhvr>
                                        <p:cTn id="38" dur="2000" fill="hold"/>
                                        <p:tgtEl>
                                          <p:spTgt spid="31"/>
                                        </p:tgtEl>
                                        <p:attrNameLst>
                                          <p:attrName>ppt_w</p:attrName>
                                        </p:attrNameLst>
                                      </p:cBhvr>
                                      <p:tavLst>
                                        <p:tav tm="0" fmla="#ppt_w*sin(2.5*pi*$)">
                                          <p:val>
                                            <p:fltVal val="0"/>
                                          </p:val>
                                        </p:tav>
                                        <p:tav tm="100000">
                                          <p:val>
                                            <p:fltVal val="1"/>
                                          </p:val>
                                        </p:tav>
                                      </p:tavLst>
                                    </p:anim>
                                    <p:anim calcmode="lin" valueType="num">
                                      <p:cBhvr>
                                        <p:cTn id="39" dur="20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24" grpId="0"/>
      <p:bldP spid="27" grpId="0"/>
      <p:bldP spid="28" grpId="0"/>
      <p:bldP spid="29"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5330" y="2469533"/>
            <a:ext cx="2620846" cy="2572833"/>
          </a:xfrm>
          <a:prstGeom prst="rect">
            <a:avLst/>
          </a:prstGeom>
        </p:spPr>
      </p:pic>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p:cNvSpPr txBox="1"/>
          <p:nvPr/>
        </p:nvSpPr>
        <p:spPr>
          <a:xfrm>
            <a:off x="772868" y="161501"/>
            <a:ext cx="5671340" cy="461665"/>
          </a:xfrm>
          <a:prstGeom prst="rect">
            <a:avLst/>
          </a:prstGeom>
          <a:noFill/>
        </p:spPr>
        <p:txBody>
          <a:bodyPr wrap="square" rtlCol="0">
            <a:spAutoFit/>
          </a:bodyPr>
          <a:lstStyle/>
          <a:p>
            <a:pPr lvl="0">
              <a:defRPr/>
            </a:pPr>
            <a:r>
              <a:rPr kumimoji="0" lang="zh-CN" altLang="en-US" sz="2400" b="1" i="0" u="none" strike="noStrike" kern="1200" cap="none" spc="0" normalizeH="0" baseline="0" noProof="0" dirty="0" smtClean="0">
                <a:ln>
                  <a:noFill/>
                </a:ln>
                <a:solidFill>
                  <a:srgbClr val="0077C8"/>
                </a:solidFill>
                <a:effectLst/>
                <a:uLnTx/>
                <a:uFillTx/>
                <a:latin typeface="微软雅黑"/>
                <a:ea typeface="微软雅黑"/>
                <a:cs typeface="+mn-cs"/>
              </a:rPr>
              <a:t>一、邹城食用菌产业简介</a:t>
            </a:r>
            <a:r>
              <a:rPr lang="en-US" altLang="zh-CN" sz="2400" b="1" dirty="0" smtClean="0">
                <a:solidFill>
                  <a:srgbClr val="3399FF"/>
                </a:solidFill>
                <a:latin typeface="微软雅黑"/>
                <a:ea typeface="微软雅黑"/>
              </a:rPr>
              <a:t>—02.</a:t>
            </a:r>
            <a:r>
              <a:rPr kumimoji="0" lang="zh-CN" altLang="en-US" sz="2400" b="1" i="0" u="none" strike="noStrike" kern="1200" cap="none" spc="0" normalizeH="0" baseline="0" noProof="0" dirty="0" smtClean="0">
                <a:ln>
                  <a:noFill/>
                </a:ln>
                <a:solidFill>
                  <a:srgbClr val="0077C8"/>
                </a:solidFill>
                <a:effectLst/>
                <a:uLnTx/>
                <a:uFillTx/>
                <a:latin typeface="微软雅黑"/>
                <a:ea typeface="微软雅黑"/>
                <a:cs typeface="+mn-cs"/>
              </a:rPr>
              <a:t>领军企业</a:t>
            </a:r>
            <a:endParaRPr kumimoji="0" lang="zh-CN" altLang="en-US" sz="2400" b="1" i="0" u="none" strike="noStrike" kern="1200" cap="none" spc="0" normalizeH="0" baseline="0" noProof="0" dirty="0">
              <a:ln>
                <a:noFill/>
              </a:ln>
              <a:solidFill>
                <a:srgbClr val="0077C8"/>
              </a:solidFill>
              <a:effectLst/>
              <a:uLnTx/>
              <a:uFillTx/>
              <a:latin typeface="微软雅黑"/>
              <a:ea typeface="微软雅黑"/>
              <a:cs typeface="+mn-cs"/>
            </a:endParaRPr>
          </a:p>
        </p:txBody>
      </p:sp>
      <p:sp>
        <p:nvSpPr>
          <p:cNvPr id="27" name="文本框 26"/>
          <p:cNvSpPr txBox="1"/>
          <p:nvPr/>
        </p:nvSpPr>
        <p:spPr>
          <a:xfrm>
            <a:off x="415233" y="716364"/>
            <a:ext cx="2745797" cy="369332"/>
          </a:xfrm>
          <a:prstGeom prst="rect">
            <a:avLst/>
          </a:prstGeom>
          <a:solidFill>
            <a:schemeClr val="accent2">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effectLst/>
                <a:uLnTx/>
                <a:uFillTx/>
                <a:latin typeface="汉仪超粗圆简" panose="02010604000101010101" pitchFamily="2" charset="-122"/>
                <a:ea typeface="汉仪超粗圆简" panose="02010604000101010101" pitchFamily="2" charset="-122"/>
                <a:cs typeface="+mn-cs"/>
              </a:rPr>
              <a:t>食用菌鲜菇生产企业</a:t>
            </a:r>
            <a:endParaRPr kumimoji="0" lang="zh-CN" altLang="en-US" sz="1800" b="0" i="0" u="none" strike="noStrike" kern="1200" cap="none" spc="0" normalizeH="0" baseline="0" noProof="0" dirty="0">
              <a:ln>
                <a:noFill/>
              </a:ln>
              <a:effectLst/>
              <a:uLnTx/>
              <a:uFillTx/>
              <a:latin typeface="汉仪超粗圆简" panose="02010604000101010101" pitchFamily="2" charset="-122"/>
              <a:ea typeface="汉仪超粗圆简" panose="02010604000101010101" pitchFamily="2" charset="-122"/>
              <a:cs typeface="+mn-cs"/>
            </a:endParaRPr>
          </a:p>
        </p:txBody>
      </p:sp>
      <p:sp>
        <p:nvSpPr>
          <p:cNvPr id="28" name="文本框 27"/>
          <p:cNvSpPr txBox="1"/>
          <p:nvPr/>
        </p:nvSpPr>
        <p:spPr>
          <a:xfrm>
            <a:off x="3535330" y="718700"/>
            <a:ext cx="2123283" cy="369332"/>
          </a:xfrm>
          <a:prstGeom prst="rect">
            <a:avLst/>
          </a:prstGeom>
          <a:solidFill>
            <a:schemeClr val="bg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0000"/>
                </a:solidFill>
                <a:effectLst/>
                <a:uLnTx/>
                <a:uFillTx/>
                <a:latin typeface="汉仪超粗圆简" panose="02010604000101010101" pitchFamily="2" charset="-122"/>
                <a:ea typeface="汉仪超粗圆简" panose="02010604000101010101" pitchFamily="2" charset="-122"/>
                <a:cs typeface="+mn-cs"/>
              </a:rPr>
              <a:t>食用菌深加工企业</a:t>
            </a:r>
            <a:endParaRPr kumimoji="0" lang="zh-CN" altLang="en-US" sz="1800" b="0" i="0" u="none" strike="noStrike" kern="1200" cap="none" spc="0" normalizeH="0" baseline="0" noProof="0" dirty="0">
              <a:ln>
                <a:noFill/>
              </a:ln>
              <a:solidFill>
                <a:srgbClr val="FF0000"/>
              </a:solidFill>
              <a:effectLst/>
              <a:uLnTx/>
              <a:uFillTx/>
              <a:latin typeface="汉仪超粗圆简" panose="02010604000101010101" pitchFamily="2" charset="-122"/>
              <a:ea typeface="汉仪超粗圆简" panose="02010604000101010101" pitchFamily="2" charset="-122"/>
              <a:cs typeface="+mn-cs"/>
            </a:endParaRPr>
          </a:p>
        </p:txBody>
      </p:sp>
      <p:sp>
        <p:nvSpPr>
          <p:cNvPr id="29" name="文本框 28"/>
          <p:cNvSpPr txBox="1"/>
          <p:nvPr/>
        </p:nvSpPr>
        <p:spPr>
          <a:xfrm>
            <a:off x="6310063" y="689778"/>
            <a:ext cx="2021069" cy="369332"/>
          </a:xfrm>
          <a:prstGeom prst="rect">
            <a:avLst/>
          </a:prstGeom>
          <a:solidFill>
            <a:schemeClr val="accent4">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smtClean="0">
                <a:latin typeface="汉仪超粗圆简" panose="02010604000101010101" pitchFamily="2" charset="-122"/>
                <a:ea typeface="汉仪超粗圆简" panose="02010604000101010101" pitchFamily="2" charset="-122"/>
              </a:rPr>
              <a:t>智能设备生产企业</a:t>
            </a:r>
            <a:endParaRPr kumimoji="0" lang="zh-CN" altLang="en-US" sz="1800" b="0" i="0" u="none" strike="noStrike" kern="1200" cap="none" spc="0" normalizeH="0" baseline="0" noProof="0" dirty="0">
              <a:ln>
                <a:noFill/>
              </a:ln>
              <a:effectLst/>
              <a:uLnTx/>
              <a:uFillTx/>
              <a:latin typeface="汉仪超粗圆简" panose="02010604000101010101" pitchFamily="2" charset="-122"/>
              <a:ea typeface="汉仪超粗圆简" panose="02010604000101010101" pitchFamily="2" charset="-122"/>
            </a:endParaRPr>
          </a:p>
        </p:txBody>
      </p:sp>
      <p:sp>
        <p:nvSpPr>
          <p:cNvPr id="31" name="文本框 30"/>
          <p:cNvSpPr txBox="1"/>
          <p:nvPr/>
        </p:nvSpPr>
        <p:spPr>
          <a:xfrm>
            <a:off x="444425" y="1200040"/>
            <a:ext cx="2716606" cy="224676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chemeClr val="accent3">
                    <a:lumMod val="75000"/>
                  </a:schemeClr>
                </a:solidFill>
                <a:effectLst/>
                <a:uLnTx/>
                <a:uFillTx/>
                <a:latin typeface="方正铁筋隶书简体" panose="03000509000000000000" pitchFamily="65" charset="-122"/>
                <a:ea typeface="方正铁筋隶书简体" panose="03000509000000000000" pitchFamily="65" charset="-122"/>
              </a:rPr>
              <a:t>山东友和菌业有限公司</a:t>
            </a:r>
            <a:endParaRPr kumimoji="0" lang="en-US" altLang="zh-CN" sz="1400" b="1" i="0" u="none" strike="noStrike" kern="1200" cap="none" spc="0" normalizeH="0" baseline="0" noProof="0" dirty="0" smtClean="0">
              <a:ln>
                <a:noFill/>
              </a:ln>
              <a:solidFill>
                <a:schemeClr val="accent3">
                  <a:lumMod val="75000"/>
                </a:schemeClr>
              </a:solidFill>
              <a:effectLst/>
              <a:uLnTx/>
              <a:uFillTx/>
              <a:latin typeface="方正铁筋隶书简体" panose="03000509000000000000" pitchFamily="65" charset="-122"/>
              <a:ea typeface="方正铁筋隶书简体" panose="03000509000000000000" pitchFamily="65"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b="1" dirty="0" smtClean="0">
                <a:solidFill>
                  <a:schemeClr val="accent3">
                    <a:lumMod val="75000"/>
                  </a:schemeClr>
                </a:solidFill>
                <a:latin typeface="方正铁筋隶书简体" panose="03000509000000000000" pitchFamily="65" charset="-122"/>
                <a:ea typeface="方正铁筋隶书简体" panose="03000509000000000000" pitchFamily="65" charset="-122"/>
              </a:rPr>
              <a:t>山东友硕生物科技有限公司</a:t>
            </a:r>
            <a:endParaRPr lang="en-US" altLang="zh-CN" sz="1400" b="1" dirty="0" smtClean="0">
              <a:solidFill>
                <a:schemeClr val="accent3">
                  <a:lumMod val="75000"/>
                </a:schemeClr>
              </a:solidFill>
              <a:latin typeface="方正铁筋隶书简体" panose="03000509000000000000" pitchFamily="65" charset="-122"/>
              <a:ea typeface="方正铁筋隶书简体" panose="03000509000000000000" pitchFamily="65"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chemeClr val="accent3">
                    <a:lumMod val="75000"/>
                  </a:schemeClr>
                </a:solidFill>
                <a:effectLst/>
                <a:uLnTx/>
                <a:uFillTx/>
                <a:latin typeface="方正铁筋隶书简体" panose="03000509000000000000" pitchFamily="65" charset="-122"/>
                <a:ea typeface="方正铁筋隶书简体" panose="03000509000000000000" pitchFamily="65" charset="-122"/>
              </a:rPr>
              <a:t>山东集盛双孢菇股份有限公司</a:t>
            </a:r>
            <a:endParaRPr kumimoji="0" lang="en-US" altLang="zh-CN" sz="1400" b="1" i="0" u="none" strike="noStrike" kern="1200" cap="none" spc="0" normalizeH="0" baseline="0" noProof="0" dirty="0" smtClean="0">
              <a:ln>
                <a:noFill/>
              </a:ln>
              <a:solidFill>
                <a:schemeClr val="accent3">
                  <a:lumMod val="75000"/>
                </a:schemeClr>
              </a:solidFill>
              <a:effectLst/>
              <a:uLnTx/>
              <a:uFillTx/>
              <a:latin typeface="方正铁筋隶书简体" panose="03000509000000000000" pitchFamily="65" charset="-122"/>
              <a:ea typeface="方正铁筋隶书简体" panose="03000509000000000000" pitchFamily="65"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b="1" dirty="0" smtClean="0">
                <a:solidFill>
                  <a:schemeClr val="accent3">
                    <a:lumMod val="75000"/>
                  </a:schemeClr>
                </a:solidFill>
                <a:latin typeface="方正铁筋隶书简体" panose="03000509000000000000" pitchFamily="65" charset="-122"/>
                <a:ea typeface="方正铁筋隶书简体" panose="03000509000000000000" pitchFamily="65" charset="-122"/>
              </a:rPr>
              <a:t>山东福友菌业有限公司</a:t>
            </a:r>
            <a:endParaRPr lang="en-US" altLang="zh-CN" sz="1400" b="1" dirty="0" smtClean="0">
              <a:solidFill>
                <a:schemeClr val="accent3">
                  <a:lumMod val="75000"/>
                </a:schemeClr>
              </a:solidFill>
              <a:latin typeface="方正铁筋隶书简体" panose="03000509000000000000" pitchFamily="65" charset="-122"/>
              <a:ea typeface="方正铁筋隶书简体" panose="03000509000000000000" pitchFamily="65"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b="1" dirty="0" smtClean="0">
                <a:solidFill>
                  <a:schemeClr val="accent3">
                    <a:lumMod val="75000"/>
                  </a:schemeClr>
                </a:solidFill>
                <a:latin typeface="方正铁筋隶书简体" panose="03000509000000000000" pitchFamily="65" charset="-122"/>
                <a:ea typeface="方正铁筋隶书简体" panose="03000509000000000000" pitchFamily="65" charset="-122"/>
              </a:rPr>
              <a:t>山东福禾菌业有限公司</a:t>
            </a:r>
            <a:endParaRPr lang="en-US" altLang="zh-CN" sz="1400" b="1" dirty="0" smtClean="0">
              <a:solidFill>
                <a:schemeClr val="accent3">
                  <a:lumMod val="75000"/>
                </a:schemeClr>
              </a:solidFill>
              <a:latin typeface="方正铁筋隶书简体" panose="03000509000000000000" pitchFamily="65" charset="-122"/>
              <a:ea typeface="方正铁筋隶书简体" panose="03000509000000000000" pitchFamily="65"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chemeClr val="accent3">
                    <a:lumMod val="75000"/>
                  </a:schemeClr>
                </a:solidFill>
                <a:effectLst/>
                <a:uLnTx/>
                <a:uFillTx/>
                <a:latin typeface="方正铁筋隶书简体" panose="03000509000000000000" pitchFamily="65" charset="-122"/>
                <a:ea typeface="方正铁筋隶书简体" panose="03000509000000000000" pitchFamily="65" charset="-122"/>
              </a:rPr>
              <a:t>山东常生源生物科技有限公司</a:t>
            </a:r>
            <a:endParaRPr kumimoji="0" lang="en-US" altLang="zh-CN" sz="1400" b="1" i="0" u="none" strike="noStrike" kern="1200" cap="none" spc="0" normalizeH="0" baseline="0" noProof="0" dirty="0" smtClean="0">
              <a:ln>
                <a:noFill/>
              </a:ln>
              <a:solidFill>
                <a:schemeClr val="accent3">
                  <a:lumMod val="75000"/>
                </a:schemeClr>
              </a:solidFill>
              <a:effectLst/>
              <a:uLnTx/>
              <a:uFillTx/>
              <a:latin typeface="方正铁筋隶书简体" panose="03000509000000000000" pitchFamily="65" charset="-122"/>
              <a:ea typeface="方正铁筋隶书简体" panose="03000509000000000000" pitchFamily="65"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chemeClr val="accent3">
                    <a:lumMod val="75000"/>
                  </a:schemeClr>
                </a:solidFill>
                <a:effectLst/>
                <a:uLnTx/>
                <a:uFillTx/>
                <a:latin typeface="方正铁筋隶书简体" panose="03000509000000000000" pitchFamily="65" charset="-122"/>
                <a:ea typeface="方正铁筋隶书简体" panose="03000509000000000000" pitchFamily="65" charset="-122"/>
              </a:rPr>
              <a:t>山东恒信生物科技有限公司</a:t>
            </a:r>
            <a:endParaRPr kumimoji="0" lang="en-US" altLang="zh-CN" sz="1400" b="1" i="0" u="none" strike="noStrike" kern="1200" cap="none" spc="0" normalizeH="0" baseline="0" noProof="0" dirty="0" smtClean="0">
              <a:ln>
                <a:noFill/>
              </a:ln>
              <a:solidFill>
                <a:schemeClr val="accent3">
                  <a:lumMod val="75000"/>
                </a:schemeClr>
              </a:solidFill>
              <a:effectLst/>
              <a:uLnTx/>
              <a:uFillTx/>
              <a:latin typeface="方正铁筋隶书简体" panose="03000509000000000000" pitchFamily="65" charset="-122"/>
              <a:ea typeface="方正铁筋隶书简体" panose="03000509000000000000" pitchFamily="65"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b="1" dirty="0" smtClean="0">
                <a:solidFill>
                  <a:schemeClr val="accent3">
                    <a:lumMod val="75000"/>
                  </a:schemeClr>
                </a:solidFill>
                <a:latin typeface="方正铁筋隶书简体" panose="03000509000000000000" pitchFamily="65" charset="-122"/>
                <a:ea typeface="方正铁筋隶书简体" panose="03000509000000000000" pitchFamily="65" charset="-122"/>
              </a:rPr>
              <a:t>山东福国菌业有限公司</a:t>
            </a:r>
            <a:endParaRPr kumimoji="0" lang="en-US" altLang="zh-CN" sz="1400" b="1" i="0" u="none" strike="noStrike" kern="1200" cap="none" spc="0" normalizeH="0" baseline="0" noProof="0" dirty="0" smtClean="0">
              <a:ln>
                <a:noFill/>
              </a:ln>
              <a:solidFill>
                <a:schemeClr val="accent3">
                  <a:lumMod val="75000"/>
                </a:schemeClr>
              </a:solidFill>
              <a:effectLst/>
              <a:uLnTx/>
              <a:uFillTx/>
              <a:latin typeface="方正铁筋隶书简体" panose="03000509000000000000" pitchFamily="65" charset="-122"/>
              <a:ea typeface="方正铁筋隶书简体" panose="03000509000000000000" pitchFamily="65" charset="-122"/>
            </a:endParaRPr>
          </a:p>
          <a:p>
            <a:r>
              <a:rPr lang="zh-CN" altLang="en-US" sz="1400" b="1" dirty="0">
                <a:solidFill>
                  <a:schemeClr val="accent3">
                    <a:lumMod val="75000"/>
                  </a:schemeClr>
                </a:solidFill>
                <a:latin typeface="方正铁筋隶书简体" panose="03000509000000000000" pitchFamily="65" charset="-122"/>
                <a:ea typeface="方正铁筋隶书简体" panose="03000509000000000000" pitchFamily="65" charset="-122"/>
              </a:rPr>
              <a:t>济宁利马菌业</a:t>
            </a:r>
            <a:r>
              <a:rPr lang="zh-CN" altLang="en-US" sz="1400" b="1" dirty="0" smtClean="0">
                <a:solidFill>
                  <a:schemeClr val="accent3">
                    <a:lumMod val="75000"/>
                  </a:schemeClr>
                </a:solidFill>
                <a:latin typeface="方正铁筋隶书简体" panose="03000509000000000000" pitchFamily="65" charset="-122"/>
                <a:ea typeface="方正铁筋隶书简体" panose="03000509000000000000" pitchFamily="65" charset="-122"/>
              </a:rPr>
              <a:t>有限公司</a:t>
            </a:r>
            <a:endParaRPr lang="en-US" altLang="zh-CN" sz="1400" b="1" dirty="0">
              <a:solidFill>
                <a:schemeClr val="accent3">
                  <a:lumMod val="75000"/>
                </a:schemeClr>
              </a:solidFill>
              <a:latin typeface="方正铁筋隶书简体" panose="03000509000000000000" pitchFamily="65" charset="-122"/>
              <a:ea typeface="方正铁筋隶书简体" panose="03000509000000000000" pitchFamily="65"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chemeClr val="accent3">
                    <a:lumMod val="75000"/>
                  </a:schemeClr>
                </a:solidFill>
                <a:effectLst/>
                <a:uLnTx/>
                <a:uFillTx/>
                <a:latin typeface="方正铁筋隶书简体" panose="03000509000000000000" pitchFamily="65" charset="-122"/>
                <a:ea typeface="方正铁筋隶书简体" panose="03000509000000000000" pitchFamily="65" charset="-122"/>
              </a:rPr>
              <a:t>……</a:t>
            </a:r>
            <a:endParaRPr kumimoji="0" lang="zh-CN" altLang="en-US" sz="1400" b="0" i="0" u="none" strike="noStrike" kern="1200" cap="none" spc="0" normalizeH="0" baseline="0" noProof="0" dirty="0">
              <a:ln>
                <a:noFill/>
              </a:ln>
              <a:solidFill>
                <a:schemeClr val="accent3">
                  <a:lumMod val="75000"/>
                </a:schemeClr>
              </a:solidFill>
              <a:effectLst/>
              <a:uLnTx/>
              <a:uFillTx/>
              <a:latin typeface="方正铁筋隶书简体" panose="03000509000000000000" pitchFamily="65" charset="-122"/>
              <a:ea typeface="方正铁筋隶书简体" panose="03000509000000000000" pitchFamily="65" charset="-122"/>
            </a:endParaRPr>
          </a:p>
        </p:txBody>
      </p:sp>
      <p:sp>
        <p:nvSpPr>
          <p:cNvPr id="32" name="文本框 31"/>
          <p:cNvSpPr txBox="1"/>
          <p:nvPr/>
        </p:nvSpPr>
        <p:spPr>
          <a:xfrm>
            <a:off x="3535330" y="1194007"/>
            <a:ext cx="2620846" cy="1169551"/>
          </a:xfrm>
          <a:prstGeom prst="rect">
            <a:avLst/>
          </a:prstGeom>
          <a:solidFill>
            <a:schemeClr val="accent3">
              <a:lumMod val="40000"/>
              <a:lumOff val="60000"/>
            </a:schemeClr>
          </a:solidFill>
        </p:spPr>
        <p:txBody>
          <a:bodyPr wrap="square" rtlCol="0">
            <a:spAutoFit/>
          </a:bodyPr>
          <a:lstStyle/>
          <a:p>
            <a:pPr lvl="0"/>
            <a:r>
              <a:rPr lang="zh-CN" altLang="en-US" sz="1400" b="1" dirty="0" smtClean="0">
                <a:solidFill>
                  <a:srgbClr val="FF0000"/>
                </a:solidFill>
                <a:latin typeface="方正铁筋隶书简体" panose="03000509000000000000" pitchFamily="65" charset="-122"/>
                <a:ea typeface="方正铁筋隶书简体" panose="03000509000000000000" pitchFamily="65" charset="-122"/>
              </a:rPr>
              <a:t>山东好纯脆食品科技有限公司</a:t>
            </a:r>
            <a:endParaRPr lang="en-US" altLang="zh-CN" sz="1400" b="1" dirty="0" smtClean="0">
              <a:solidFill>
                <a:srgbClr val="FF0000"/>
              </a:solidFill>
              <a:latin typeface="方正铁筋隶书简体" panose="03000509000000000000" pitchFamily="65" charset="-122"/>
              <a:ea typeface="方正铁筋隶书简体" panose="03000509000000000000" pitchFamily="65" charset="-122"/>
            </a:endParaRPr>
          </a:p>
          <a:p>
            <a:r>
              <a:rPr lang="zh-CN" altLang="en-US" sz="1400" b="1" dirty="0" smtClean="0">
                <a:solidFill>
                  <a:srgbClr val="FF0000"/>
                </a:solidFill>
                <a:latin typeface="方正铁筋隶书简体" panose="03000509000000000000" pitchFamily="65" charset="-122"/>
                <a:ea typeface="方正铁筋隶书简体" panose="03000509000000000000" pitchFamily="65" charset="-122"/>
              </a:rPr>
              <a:t>山东瑞昌食品有限公司</a:t>
            </a:r>
            <a:endParaRPr lang="en-US" altLang="zh-CN" sz="1400" b="1" dirty="0" smtClean="0">
              <a:solidFill>
                <a:srgbClr val="FF0000"/>
              </a:solidFill>
              <a:latin typeface="方正铁筋隶书简体" panose="03000509000000000000" pitchFamily="65" charset="-122"/>
              <a:ea typeface="方正铁筋隶书简体" panose="03000509000000000000" pitchFamily="65" charset="-122"/>
            </a:endParaRPr>
          </a:p>
          <a:p>
            <a:r>
              <a:rPr lang="zh-CN" altLang="en-US" sz="1400" b="1" dirty="0" smtClean="0">
                <a:solidFill>
                  <a:srgbClr val="FF0000"/>
                </a:solidFill>
                <a:latin typeface="方正铁筋隶书简体" panose="03000509000000000000" pitchFamily="65" charset="-122"/>
                <a:ea typeface="方正铁筋隶书简体" panose="03000509000000000000" pitchFamily="65" charset="-122"/>
              </a:rPr>
              <a:t>山东宇程生物科技有限公司</a:t>
            </a:r>
          </a:p>
          <a:p>
            <a:pPr lvl="0"/>
            <a:r>
              <a:rPr kumimoji="0" lang="zh-CN" altLang="en-US" sz="1400" b="1" i="0" u="none" strike="noStrike" kern="1200" cap="none" spc="0" normalizeH="0" baseline="0" noProof="0" dirty="0" smtClean="0">
                <a:ln>
                  <a:noFill/>
                </a:ln>
                <a:solidFill>
                  <a:srgbClr val="FF0000"/>
                </a:solidFill>
                <a:effectLst/>
                <a:uLnTx/>
                <a:uFillTx/>
                <a:latin typeface="方正铁筋隶书简体" panose="03000509000000000000" pitchFamily="65" charset="-122"/>
                <a:ea typeface="方正铁筋隶书简体" panose="03000509000000000000" pitchFamily="65" charset="-122"/>
              </a:rPr>
              <a:t>山东十八趟绿色食品有限公司</a:t>
            </a:r>
            <a:endParaRPr kumimoji="0" lang="en-US" altLang="zh-CN" sz="1400" b="1" i="0" u="none" strike="noStrike" kern="1200" cap="none" spc="0" normalizeH="0" baseline="0" noProof="0" dirty="0" smtClean="0">
              <a:ln>
                <a:noFill/>
              </a:ln>
              <a:solidFill>
                <a:srgbClr val="FF0000"/>
              </a:solidFill>
              <a:effectLst/>
              <a:uLnTx/>
              <a:uFillTx/>
              <a:latin typeface="方正铁筋隶书简体" panose="03000509000000000000" pitchFamily="65" charset="-122"/>
              <a:ea typeface="方正铁筋隶书简体" panose="03000509000000000000" pitchFamily="65" charset="-122"/>
            </a:endParaRPr>
          </a:p>
          <a:p>
            <a:pPr lvl="0"/>
            <a:r>
              <a:rPr lang="en-US" altLang="zh-CN" sz="1400" b="1" dirty="0" smtClean="0">
                <a:solidFill>
                  <a:srgbClr val="FF0000"/>
                </a:solidFill>
                <a:latin typeface="方正铁筋隶书简体" panose="03000509000000000000" pitchFamily="65" charset="-122"/>
                <a:ea typeface="方正铁筋隶书简体" panose="03000509000000000000" pitchFamily="65" charset="-122"/>
              </a:rPr>
              <a:t>……</a:t>
            </a:r>
            <a:endParaRPr kumimoji="0" lang="en-US" altLang="zh-CN" sz="1400" b="1" i="0" u="none" strike="noStrike" kern="1200" cap="none" spc="0" normalizeH="0" baseline="0" noProof="0" dirty="0" smtClean="0">
              <a:ln>
                <a:noFill/>
              </a:ln>
              <a:solidFill>
                <a:srgbClr val="FF0000"/>
              </a:solidFill>
              <a:effectLst/>
              <a:uLnTx/>
              <a:uFillTx/>
              <a:latin typeface="方正铁筋隶书简体" panose="03000509000000000000" pitchFamily="65" charset="-122"/>
              <a:ea typeface="方正铁筋隶书简体" panose="03000509000000000000" pitchFamily="65" charset="-122"/>
            </a:endParaRPr>
          </a:p>
        </p:txBody>
      </p:sp>
      <p:sp>
        <p:nvSpPr>
          <p:cNvPr id="37" name="文本框 36"/>
          <p:cNvSpPr txBox="1"/>
          <p:nvPr/>
        </p:nvSpPr>
        <p:spPr>
          <a:xfrm>
            <a:off x="6300191" y="1194448"/>
            <a:ext cx="2727483" cy="923330"/>
          </a:xfrm>
          <a:prstGeom prst="rect">
            <a:avLst/>
          </a:prstGeom>
          <a:solidFill>
            <a:schemeClr val="bg2">
              <a:lumMod val="20000"/>
              <a:lumOff val="80000"/>
            </a:schemeClr>
          </a:solidFill>
        </p:spPr>
        <p:txBody>
          <a:bodyPr wrap="square" rtlCol="0">
            <a:spAutoFit/>
          </a:bodyPr>
          <a:lstStyle/>
          <a:p>
            <a:pPr lvl="0"/>
            <a:r>
              <a:rPr lang="zh-CN" altLang="en-US" b="1" dirty="0">
                <a:solidFill>
                  <a:prstClr val="black"/>
                </a:solidFill>
                <a:latin typeface="方正铁筋隶书简体" panose="03000509000000000000" pitchFamily="65" charset="-122"/>
                <a:ea typeface="方正铁筋隶书简体" panose="03000509000000000000" pitchFamily="65" charset="-122"/>
              </a:rPr>
              <a:t>山东世纪智慧农业科技有限公司</a:t>
            </a:r>
            <a:endParaRPr lang="en-US" altLang="zh-CN" b="1" dirty="0">
              <a:solidFill>
                <a:prstClr val="black"/>
              </a:solidFill>
              <a:latin typeface="方正铁筋隶书简体" panose="03000509000000000000" pitchFamily="65" charset="-122"/>
              <a:ea typeface="方正铁筋隶书简体" panose="03000509000000000000" pitchFamily="65" charset="-122"/>
            </a:endParaRPr>
          </a:p>
          <a:p>
            <a:pPr lvl="0"/>
            <a:r>
              <a:rPr lang="en-US" altLang="zh-CN" b="1" dirty="0">
                <a:solidFill>
                  <a:prstClr val="black"/>
                </a:solidFill>
                <a:latin typeface="方正铁筋隶书简体" panose="03000509000000000000" pitchFamily="65" charset="-122"/>
                <a:ea typeface="方正铁筋隶书简体" panose="03000509000000000000" pitchFamily="65" charset="-122"/>
              </a:rPr>
              <a:t>……</a:t>
            </a:r>
            <a:endParaRPr lang="zh-CN" altLang="en-US" dirty="0">
              <a:solidFill>
                <a:prstClr val="black"/>
              </a:solidFill>
              <a:latin typeface="方正铁筋隶书简体" panose="03000509000000000000" pitchFamily="65" charset="-122"/>
              <a:ea typeface="方正铁筋隶书简体" panose="03000509000000000000" pitchFamily="65" charset="-122"/>
            </a:endParaRPr>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0192" y="3507854"/>
            <a:ext cx="2727482" cy="1608584"/>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233" y="3363838"/>
            <a:ext cx="2745798" cy="1641669"/>
          </a:xfrm>
          <a:prstGeom prst="rect">
            <a:avLst/>
          </a:prstGeom>
        </p:spPr>
      </p:pic>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0936" y="2117778"/>
            <a:ext cx="2726739" cy="1390076"/>
          </a:xfrm>
          <a:prstGeom prst="rect">
            <a:avLst/>
          </a:prstGeom>
        </p:spPr>
      </p:pic>
    </p:spTree>
    <p:extLst>
      <p:ext uri="{BB962C8B-B14F-4D97-AF65-F5344CB8AC3E}">
        <p14:creationId xmlns:p14="http://schemas.microsoft.com/office/powerpoint/2010/main" val="182602524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4"/>
                                        </p:tgtEl>
                                        <p:attrNameLst>
                                          <p:attrName>style.visibility</p:attrName>
                                        </p:attrNameLst>
                                      </p:cBhvr>
                                      <p:to>
                                        <p:strVal val="visible"/>
                                      </p:to>
                                    </p:set>
                                    <p:anim calcmode="lin" valueType="num">
                                      <p:cBhvr>
                                        <p:cTn id="15" dur="4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24"/>
                                        </p:tgtEl>
                                        <p:attrNameLst>
                                          <p:attrName>ppt_y</p:attrName>
                                        </p:attrNameLst>
                                      </p:cBhvr>
                                      <p:tavLst>
                                        <p:tav tm="0">
                                          <p:val>
                                            <p:strVal val="#ppt_y"/>
                                          </p:val>
                                        </p:tav>
                                        <p:tav tm="100000">
                                          <p:val>
                                            <p:strVal val="#ppt_y"/>
                                          </p:val>
                                        </p:tav>
                                      </p:tavLst>
                                    </p:anim>
                                    <p:anim calcmode="lin" valueType="num">
                                      <p:cBhvr>
                                        <p:cTn id="17" dur="4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24"/>
                                        </p:tgtEl>
                                      </p:cBhvr>
                                    </p:animEffect>
                                  </p:childTnLst>
                                </p:cTn>
                              </p:par>
                            </p:childTnLst>
                          </p:cTn>
                        </p:par>
                        <p:par>
                          <p:cTn id="20" fill="hold">
                            <p:stCondLst>
                              <p:cond delay="1720"/>
                            </p:stCondLst>
                            <p:childTnLst>
                              <p:par>
                                <p:cTn id="21" presetID="42"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272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3720"/>
                            </p:stCondLst>
                            <p:childTnLst>
                              <p:par>
                                <p:cTn id="33" presetID="42"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4720"/>
                            </p:stCondLst>
                            <p:childTnLst>
                              <p:par>
                                <p:cTn id="39" presetID="42" presetClass="entr" presetSubtype="0"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childTnLst>
                          </p:cTn>
                        </p:par>
                        <p:par>
                          <p:cTn id="44" fill="hold">
                            <p:stCondLst>
                              <p:cond delay="5720"/>
                            </p:stCondLst>
                            <p:childTnLst>
                              <p:par>
                                <p:cTn id="45" presetID="42"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1000"/>
                                        <p:tgtEl>
                                          <p:spTgt spid="29"/>
                                        </p:tgtEl>
                                      </p:cBhvr>
                                    </p:animEffect>
                                    <p:anim calcmode="lin" valueType="num">
                                      <p:cBhvr>
                                        <p:cTn id="48" dur="1000" fill="hold"/>
                                        <p:tgtEl>
                                          <p:spTgt spid="29"/>
                                        </p:tgtEl>
                                        <p:attrNameLst>
                                          <p:attrName>ppt_x</p:attrName>
                                        </p:attrNameLst>
                                      </p:cBhvr>
                                      <p:tavLst>
                                        <p:tav tm="0">
                                          <p:val>
                                            <p:strVal val="#ppt_x"/>
                                          </p:val>
                                        </p:tav>
                                        <p:tav tm="100000">
                                          <p:val>
                                            <p:strVal val="#ppt_x"/>
                                          </p:val>
                                        </p:tav>
                                      </p:tavLst>
                                    </p:anim>
                                    <p:anim calcmode="lin" valueType="num">
                                      <p:cBhvr>
                                        <p:cTn id="49" dur="10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6720"/>
                            </p:stCondLst>
                            <p:childTnLst>
                              <p:par>
                                <p:cTn id="51" presetID="42" presetClass="entr" presetSubtype="0"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1000"/>
                                        <p:tgtEl>
                                          <p:spTgt spid="37"/>
                                        </p:tgtEl>
                                      </p:cBhvr>
                                    </p:animEffect>
                                    <p:anim calcmode="lin" valueType="num">
                                      <p:cBhvr>
                                        <p:cTn id="54" dur="1000" fill="hold"/>
                                        <p:tgtEl>
                                          <p:spTgt spid="37"/>
                                        </p:tgtEl>
                                        <p:attrNameLst>
                                          <p:attrName>ppt_x</p:attrName>
                                        </p:attrNameLst>
                                      </p:cBhvr>
                                      <p:tavLst>
                                        <p:tav tm="0">
                                          <p:val>
                                            <p:strVal val="#ppt_x"/>
                                          </p:val>
                                        </p:tav>
                                        <p:tav tm="100000">
                                          <p:val>
                                            <p:strVal val="#ppt_x"/>
                                          </p:val>
                                        </p:tav>
                                      </p:tavLst>
                                    </p:anim>
                                    <p:anim calcmode="lin" valueType="num">
                                      <p:cBhvr>
                                        <p:cTn id="55" dur="1000" fill="hold"/>
                                        <p:tgtEl>
                                          <p:spTgt spid="37"/>
                                        </p:tgtEl>
                                        <p:attrNameLst>
                                          <p:attrName>ppt_y</p:attrName>
                                        </p:attrNameLst>
                                      </p:cBhvr>
                                      <p:tavLst>
                                        <p:tav tm="0">
                                          <p:val>
                                            <p:strVal val="#ppt_y+.1"/>
                                          </p:val>
                                        </p:tav>
                                        <p:tav tm="100000">
                                          <p:val>
                                            <p:strVal val="#ppt_y"/>
                                          </p:val>
                                        </p:tav>
                                      </p:tavLst>
                                    </p:anim>
                                  </p:childTnLst>
                                </p:cTn>
                              </p:par>
                            </p:childTnLst>
                          </p:cTn>
                        </p:par>
                        <p:par>
                          <p:cTn id="56" fill="hold">
                            <p:stCondLst>
                              <p:cond delay="7720"/>
                            </p:stCondLst>
                            <p:childTnLst>
                              <p:par>
                                <p:cTn id="57" presetID="10" presetClass="entr" presetSubtype="0"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8220"/>
                            </p:stCondLst>
                            <p:childTnLst>
                              <p:par>
                                <p:cTn id="61" presetID="10" presetClass="entr" presetSubtype="0"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childTnLst>
                                </p:cTn>
                              </p:par>
                            </p:childTnLst>
                          </p:cTn>
                        </p:par>
                        <p:par>
                          <p:cTn id="64" fill="hold">
                            <p:stCondLst>
                              <p:cond delay="8720"/>
                            </p:stCondLst>
                            <p:childTnLst>
                              <p:par>
                                <p:cTn id="65" presetID="10" presetClass="entr" presetSubtype="0"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childTnLst>
                                </p:cTn>
                              </p:par>
                            </p:childTnLst>
                          </p:cTn>
                        </p:par>
                        <p:par>
                          <p:cTn id="68" fill="hold">
                            <p:stCondLst>
                              <p:cond delay="9220"/>
                            </p:stCondLst>
                            <p:childTnLst>
                              <p:par>
                                <p:cTn id="69" presetID="10" presetClass="entr" presetSubtype="0" fill="hold" nodeType="after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fade">
                                      <p:cBhvr>
                                        <p:cTn id="7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24" grpId="0"/>
      <p:bldP spid="27" grpId="0" animBg="1"/>
      <p:bldP spid="28" grpId="0" animBg="1"/>
      <p:bldP spid="29" grpId="0" animBg="1"/>
      <p:bldP spid="31" grpId="0" animBg="1"/>
      <p:bldP spid="32"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864" y="549573"/>
            <a:ext cx="2242915" cy="1668083"/>
          </a:xfrm>
          <a:prstGeom prst="rect">
            <a:avLst/>
          </a:prstGeom>
        </p:spPr>
      </p:pic>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p:cNvSpPr txBox="1"/>
          <p:nvPr/>
        </p:nvSpPr>
        <p:spPr>
          <a:xfrm>
            <a:off x="772868" y="161501"/>
            <a:ext cx="5599610" cy="461665"/>
          </a:xfrm>
          <a:prstGeom prst="rect">
            <a:avLst/>
          </a:prstGeom>
          <a:noFill/>
        </p:spPr>
        <p:txBody>
          <a:bodyPr wrap="none" rtlCol="0">
            <a:spAutoFit/>
          </a:bodyPr>
          <a:lstStyle/>
          <a:p>
            <a:pPr lvl="0">
              <a:defRPr/>
            </a:pPr>
            <a:r>
              <a:rPr kumimoji="0" lang="zh-CN" altLang="en-US" sz="2400" b="1" i="0" u="none" strike="noStrike" kern="1200" cap="none" spc="0" normalizeH="0" baseline="0" noProof="0" dirty="0" smtClean="0">
                <a:ln>
                  <a:noFill/>
                </a:ln>
                <a:solidFill>
                  <a:srgbClr val="0077C8"/>
                </a:solidFill>
                <a:effectLst/>
                <a:uLnTx/>
                <a:uFillTx/>
                <a:latin typeface="微软雅黑"/>
                <a:ea typeface="微软雅黑"/>
                <a:cs typeface="+mn-cs"/>
              </a:rPr>
              <a:t>一、邹城食用菌产业简介</a:t>
            </a:r>
            <a:r>
              <a:rPr lang="en-US" altLang="zh-CN" sz="2400" b="1" dirty="0" smtClean="0">
                <a:solidFill>
                  <a:srgbClr val="3399FF"/>
                </a:solidFill>
                <a:latin typeface="微软雅黑"/>
                <a:ea typeface="微软雅黑"/>
              </a:rPr>
              <a:t>—03.</a:t>
            </a:r>
            <a:r>
              <a:rPr kumimoji="0" lang="zh-CN" altLang="en-US" sz="2400" b="1" i="0" u="none" strike="noStrike" kern="1200" cap="none" spc="0" normalizeH="0" baseline="0" noProof="0" dirty="0" smtClean="0">
                <a:ln>
                  <a:noFill/>
                </a:ln>
                <a:solidFill>
                  <a:srgbClr val="0077C8"/>
                </a:solidFill>
                <a:effectLst/>
                <a:uLnTx/>
                <a:uFillTx/>
                <a:latin typeface="微软雅黑"/>
                <a:ea typeface="微软雅黑"/>
                <a:cs typeface="+mn-cs"/>
              </a:rPr>
              <a:t>主要品种</a:t>
            </a:r>
            <a:endParaRPr kumimoji="0" lang="zh-CN" altLang="en-US" sz="2400" b="1" i="0" u="none" strike="noStrike" kern="1200" cap="none" spc="0" normalizeH="0" baseline="0" noProof="0" dirty="0">
              <a:ln>
                <a:noFill/>
              </a:ln>
              <a:solidFill>
                <a:srgbClr val="0077C8"/>
              </a:solidFill>
              <a:effectLst/>
              <a:uLnTx/>
              <a:uFillTx/>
              <a:latin typeface="微软雅黑"/>
              <a:ea typeface="微软雅黑"/>
              <a:cs typeface="+mn-cs"/>
            </a:endParaRPr>
          </a:p>
        </p:txBody>
      </p:sp>
      <p:grpSp>
        <p:nvGrpSpPr>
          <p:cNvPr id="21" name="组合 20"/>
          <p:cNvGrpSpPr>
            <a:grpSpLocks noChangeAspect="1"/>
          </p:cNvGrpSpPr>
          <p:nvPr/>
        </p:nvGrpSpPr>
        <p:grpSpPr>
          <a:xfrm>
            <a:off x="415235" y="2654832"/>
            <a:ext cx="8481840" cy="385572"/>
            <a:chOff x="1790700" y="3327400"/>
            <a:chExt cx="8747125" cy="419100"/>
          </a:xfrm>
        </p:grpSpPr>
        <p:sp>
          <p:nvSpPr>
            <p:cNvPr id="22" name="Rectangle 8"/>
            <p:cNvSpPr>
              <a:spLocks noChangeArrowheads="1"/>
            </p:cNvSpPr>
            <p:nvPr/>
          </p:nvSpPr>
          <p:spPr bwMode="auto">
            <a:xfrm>
              <a:off x="3994150" y="3425825"/>
              <a:ext cx="2160588" cy="217488"/>
            </a:xfrm>
            <a:prstGeom prst="rect">
              <a:avLst/>
            </a:prstGeom>
            <a:solidFill>
              <a:srgbClr val="00B0F0"/>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latin typeface="Calibri"/>
                <a:ea typeface="+mn-ea"/>
                <a:cs typeface="+mn-cs"/>
              </a:endParaRPr>
            </a:p>
          </p:txBody>
        </p:sp>
        <p:sp>
          <p:nvSpPr>
            <p:cNvPr id="23" name="Oval 30"/>
            <p:cNvSpPr>
              <a:spLocks noChangeArrowheads="1"/>
            </p:cNvSpPr>
            <p:nvPr/>
          </p:nvSpPr>
          <p:spPr bwMode="auto">
            <a:xfrm>
              <a:off x="4983163" y="3327400"/>
              <a:ext cx="238125" cy="236538"/>
            </a:xfrm>
            <a:prstGeom prst="ellipse">
              <a:avLst/>
            </a:prstGeom>
            <a:solidFill>
              <a:srgbClr val="00B0F0"/>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latin typeface="Calibri"/>
                <a:ea typeface="+mn-ea"/>
                <a:cs typeface="+mn-cs"/>
              </a:endParaRPr>
            </a:p>
          </p:txBody>
        </p:sp>
        <p:sp>
          <p:nvSpPr>
            <p:cNvPr id="25" name="Round Same Side Corner Rectangle 6"/>
            <p:cNvSpPr>
              <a:spLocks/>
            </p:cNvSpPr>
            <p:nvPr/>
          </p:nvSpPr>
          <p:spPr bwMode="auto">
            <a:xfrm rot="5400000">
              <a:off x="9347994" y="2453482"/>
              <a:ext cx="219075" cy="2160587"/>
            </a:xfrm>
            <a:custGeom>
              <a:avLst/>
              <a:gdLst>
                <a:gd name="T0" fmla="*/ 81985 w 163970"/>
                <a:gd name="T1" fmla="*/ 0 h 1259586"/>
                <a:gd name="T2" fmla="*/ 81985 w 163970"/>
                <a:gd name="T3" fmla="*/ 0 h 1259586"/>
                <a:gd name="T4" fmla="*/ 163970 w 163970"/>
                <a:gd name="T5" fmla="*/ 81985 h 1259586"/>
                <a:gd name="T6" fmla="*/ 163970 w 163970"/>
                <a:gd name="T7" fmla="*/ 1259586 h 1259586"/>
                <a:gd name="T8" fmla="*/ 163970 w 163970"/>
                <a:gd name="T9" fmla="*/ 1259586 h 1259586"/>
                <a:gd name="T10" fmla="*/ 0 w 163970"/>
                <a:gd name="T11" fmla="*/ 1259586 h 1259586"/>
                <a:gd name="T12" fmla="*/ 0 w 163970"/>
                <a:gd name="T13" fmla="*/ 1259586 h 1259586"/>
                <a:gd name="T14" fmla="*/ 0 w 163970"/>
                <a:gd name="T15" fmla="*/ 81985 h 1259586"/>
                <a:gd name="T16" fmla="*/ 81985 w 163970"/>
                <a:gd name="T17" fmla="*/ 0 h 12595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970" h="1259586">
                  <a:moveTo>
                    <a:pt x="81985" y="0"/>
                  </a:moveTo>
                  <a:lnTo>
                    <a:pt x="81985" y="0"/>
                  </a:lnTo>
                  <a:cubicBezTo>
                    <a:pt x="127264" y="0"/>
                    <a:pt x="163970" y="36706"/>
                    <a:pt x="163970" y="81985"/>
                  </a:cubicBezTo>
                  <a:lnTo>
                    <a:pt x="163970" y="1259586"/>
                  </a:lnTo>
                  <a:lnTo>
                    <a:pt x="0" y="1259586"/>
                  </a:lnTo>
                  <a:lnTo>
                    <a:pt x="0" y="81985"/>
                  </a:lnTo>
                  <a:cubicBezTo>
                    <a:pt x="0" y="36706"/>
                    <a:pt x="36706" y="0"/>
                    <a:pt x="81985" y="0"/>
                  </a:cubicBezTo>
                  <a:close/>
                </a:path>
              </a:pathLst>
            </a:custGeom>
            <a:solidFill>
              <a:srgbClr val="00B0F0"/>
            </a:solidFill>
            <a:ln w="9525">
              <a:noFill/>
              <a:round/>
              <a:headEnd/>
              <a:tailEn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a:ea typeface="宋体" panose="02010600030101010101" pitchFamily="2" charset="-122"/>
                <a:cs typeface="+mn-cs"/>
              </a:endParaRPr>
            </a:p>
          </p:txBody>
        </p:sp>
        <p:sp>
          <p:nvSpPr>
            <p:cNvPr id="26" name="Oval 39"/>
            <p:cNvSpPr>
              <a:spLocks noChangeArrowheads="1"/>
            </p:cNvSpPr>
            <p:nvPr/>
          </p:nvSpPr>
          <p:spPr bwMode="auto">
            <a:xfrm>
              <a:off x="9328150" y="3332163"/>
              <a:ext cx="238125" cy="238125"/>
            </a:xfrm>
            <a:prstGeom prst="ellipse">
              <a:avLst/>
            </a:prstGeom>
            <a:solidFill>
              <a:srgbClr val="00B0F0"/>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latin typeface="Calibri"/>
                <a:ea typeface="+mn-ea"/>
                <a:cs typeface="+mn-cs"/>
              </a:endParaRPr>
            </a:p>
          </p:txBody>
        </p:sp>
        <p:sp>
          <p:nvSpPr>
            <p:cNvPr id="30" name="Rectangle 25"/>
            <p:cNvSpPr>
              <a:spLocks noChangeArrowheads="1"/>
            </p:cNvSpPr>
            <p:nvPr/>
          </p:nvSpPr>
          <p:spPr bwMode="auto">
            <a:xfrm>
              <a:off x="6184900" y="3424238"/>
              <a:ext cx="2160588" cy="219075"/>
            </a:xfrm>
            <a:prstGeom prst="rect">
              <a:avLst/>
            </a:prstGeom>
            <a:solidFill>
              <a:srgbClr val="0070C0"/>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latin typeface="Calibri"/>
                <a:ea typeface="+mn-ea"/>
                <a:cs typeface="+mn-cs"/>
              </a:endParaRPr>
            </a:p>
          </p:txBody>
        </p:sp>
        <p:sp>
          <p:nvSpPr>
            <p:cNvPr id="41" name="Oval 44"/>
            <p:cNvSpPr>
              <a:spLocks noChangeArrowheads="1"/>
            </p:cNvSpPr>
            <p:nvPr/>
          </p:nvSpPr>
          <p:spPr bwMode="auto">
            <a:xfrm>
              <a:off x="7245350" y="3506788"/>
              <a:ext cx="238125" cy="239712"/>
            </a:xfrm>
            <a:prstGeom prst="ellipse">
              <a:avLst/>
            </a:prstGeom>
            <a:solidFill>
              <a:srgbClr val="0070C0"/>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latin typeface="Calibri"/>
                <a:ea typeface="+mn-ea"/>
                <a:cs typeface="+mn-cs"/>
              </a:endParaRPr>
            </a:p>
          </p:txBody>
        </p:sp>
        <p:sp>
          <p:nvSpPr>
            <p:cNvPr id="42" name="Round Same Side Corner Rectangle 23"/>
            <p:cNvSpPr>
              <a:spLocks/>
            </p:cNvSpPr>
            <p:nvPr/>
          </p:nvSpPr>
          <p:spPr bwMode="auto">
            <a:xfrm rot="16200000" flipH="1">
              <a:off x="2761456" y="2453482"/>
              <a:ext cx="219075" cy="2160588"/>
            </a:xfrm>
            <a:custGeom>
              <a:avLst/>
              <a:gdLst>
                <a:gd name="T0" fmla="*/ 81985 w 163970"/>
                <a:gd name="T1" fmla="*/ 0 h 1259586"/>
                <a:gd name="T2" fmla="*/ 81985 w 163970"/>
                <a:gd name="T3" fmla="*/ 0 h 1259586"/>
                <a:gd name="T4" fmla="*/ 163970 w 163970"/>
                <a:gd name="T5" fmla="*/ 81985 h 1259586"/>
                <a:gd name="T6" fmla="*/ 163970 w 163970"/>
                <a:gd name="T7" fmla="*/ 1259586 h 1259586"/>
                <a:gd name="T8" fmla="*/ 163970 w 163970"/>
                <a:gd name="T9" fmla="*/ 1259586 h 1259586"/>
                <a:gd name="T10" fmla="*/ 0 w 163970"/>
                <a:gd name="T11" fmla="*/ 1259586 h 1259586"/>
                <a:gd name="T12" fmla="*/ 0 w 163970"/>
                <a:gd name="T13" fmla="*/ 1259586 h 1259586"/>
                <a:gd name="T14" fmla="*/ 0 w 163970"/>
                <a:gd name="T15" fmla="*/ 81985 h 1259586"/>
                <a:gd name="T16" fmla="*/ 81985 w 163970"/>
                <a:gd name="T17" fmla="*/ 0 h 12595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970" h="1259586">
                  <a:moveTo>
                    <a:pt x="81985" y="0"/>
                  </a:moveTo>
                  <a:lnTo>
                    <a:pt x="81985" y="0"/>
                  </a:lnTo>
                  <a:cubicBezTo>
                    <a:pt x="127264" y="0"/>
                    <a:pt x="163970" y="36706"/>
                    <a:pt x="163970" y="81985"/>
                  </a:cubicBezTo>
                  <a:lnTo>
                    <a:pt x="163970" y="1259586"/>
                  </a:lnTo>
                  <a:lnTo>
                    <a:pt x="0" y="1259586"/>
                  </a:lnTo>
                  <a:lnTo>
                    <a:pt x="0" y="81985"/>
                  </a:lnTo>
                  <a:cubicBezTo>
                    <a:pt x="0" y="36706"/>
                    <a:pt x="36706" y="0"/>
                    <a:pt x="81985" y="0"/>
                  </a:cubicBezTo>
                  <a:close/>
                </a:path>
              </a:pathLst>
            </a:custGeom>
            <a:solidFill>
              <a:srgbClr val="0070C0"/>
            </a:solidFill>
            <a:ln w="9525">
              <a:noFill/>
              <a:round/>
              <a:headEnd/>
              <a:tailEn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a:ea typeface="宋体" panose="02010600030101010101" pitchFamily="2" charset="-122"/>
                <a:cs typeface="+mn-cs"/>
              </a:endParaRPr>
            </a:p>
          </p:txBody>
        </p:sp>
        <p:sp>
          <p:nvSpPr>
            <p:cNvPr id="43" name="Oval 46"/>
            <p:cNvSpPr>
              <a:spLocks noChangeArrowheads="1"/>
            </p:cNvSpPr>
            <p:nvPr/>
          </p:nvSpPr>
          <p:spPr bwMode="auto">
            <a:xfrm>
              <a:off x="2767013" y="3506788"/>
              <a:ext cx="239712" cy="239712"/>
            </a:xfrm>
            <a:prstGeom prst="ellipse">
              <a:avLst/>
            </a:prstGeom>
            <a:solidFill>
              <a:srgbClr val="0070C0"/>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bg-BG" altLang="en-US" sz="1400" b="0" i="0" u="none" strike="noStrike" kern="0" cap="none" spc="0" normalizeH="0" baseline="0" noProof="0" dirty="0">
                <a:ln>
                  <a:noFill/>
                </a:ln>
                <a:solidFill>
                  <a:srgbClr val="34719E"/>
                </a:solidFill>
                <a:effectLst/>
                <a:uLnTx/>
                <a:uFillTx/>
                <a:latin typeface="Calibri"/>
                <a:ea typeface="+mn-ea"/>
                <a:cs typeface="+mn-cs"/>
              </a:endParaRPr>
            </a:p>
          </p:txBody>
        </p:sp>
      </p:gr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0876" y="764442"/>
            <a:ext cx="2193579" cy="1512167"/>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4168" y="675269"/>
            <a:ext cx="2736304" cy="1728192"/>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3865" y="3040404"/>
            <a:ext cx="1943760" cy="1544873"/>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38036" y="3029381"/>
            <a:ext cx="2358100" cy="1549255"/>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44208" y="3030180"/>
            <a:ext cx="1934929" cy="1542688"/>
          </a:xfrm>
          <a:prstGeom prst="rect">
            <a:avLst/>
          </a:prstGeom>
        </p:spPr>
      </p:pic>
      <p:sp>
        <p:nvSpPr>
          <p:cNvPr id="10" name="文本框 9"/>
          <p:cNvSpPr txBox="1"/>
          <p:nvPr/>
        </p:nvSpPr>
        <p:spPr>
          <a:xfrm>
            <a:off x="1160555" y="2217657"/>
            <a:ext cx="948173" cy="369332"/>
          </a:xfrm>
          <a:prstGeom prst="rect">
            <a:avLst/>
          </a:prstGeom>
          <a:noFill/>
        </p:spPr>
        <p:txBody>
          <a:bodyPr wrap="square" rtlCol="0">
            <a:spAutoFit/>
          </a:bodyPr>
          <a:lstStyle/>
          <a:p>
            <a:r>
              <a:rPr lang="zh-CN" altLang="en-US" dirty="0" smtClean="0">
                <a:latin typeface="汉仪超粗圆简" panose="02010604000101010101" pitchFamily="2" charset="-122"/>
                <a:ea typeface="汉仪超粗圆简" panose="02010604000101010101" pitchFamily="2" charset="-122"/>
              </a:rPr>
              <a:t>金针菇</a:t>
            </a:r>
            <a:endParaRPr lang="zh-CN" altLang="en-US" dirty="0">
              <a:latin typeface="汉仪超粗圆简" panose="02010604000101010101" pitchFamily="2" charset="-122"/>
              <a:ea typeface="汉仪超粗圆简" panose="02010604000101010101" pitchFamily="2" charset="-122"/>
            </a:endParaRPr>
          </a:p>
        </p:txBody>
      </p:sp>
      <p:sp>
        <p:nvSpPr>
          <p:cNvPr id="44" name="文本框 43"/>
          <p:cNvSpPr txBox="1"/>
          <p:nvPr/>
        </p:nvSpPr>
        <p:spPr>
          <a:xfrm>
            <a:off x="4172832" y="2289882"/>
            <a:ext cx="948173" cy="369332"/>
          </a:xfrm>
          <a:prstGeom prst="rect">
            <a:avLst/>
          </a:prstGeom>
          <a:noFill/>
        </p:spPr>
        <p:txBody>
          <a:bodyPr wrap="square" rtlCol="0">
            <a:spAutoFit/>
          </a:bodyPr>
          <a:lstStyle/>
          <a:p>
            <a:r>
              <a:rPr lang="zh-CN" altLang="en-US" dirty="0" smtClean="0">
                <a:latin typeface="汉仪超粗圆简" panose="02010604000101010101" pitchFamily="2" charset="-122"/>
                <a:ea typeface="汉仪超粗圆简" panose="02010604000101010101" pitchFamily="2" charset="-122"/>
              </a:rPr>
              <a:t>双孢菇</a:t>
            </a:r>
            <a:endParaRPr lang="zh-CN" altLang="en-US" dirty="0">
              <a:latin typeface="汉仪超粗圆简" panose="02010604000101010101" pitchFamily="2" charset="-122"/>
              <a:ea typeface="汉仪超粗圆简" panose="02010604000101010101" pitchFamily="2" charset="-122"/>
            </a:endParaRPr>
          </a:p>
        </p:txBody>
      </p:sp>
      <p:sp>
        <p:nvSpPr>
          <p:cNvPr id="45" name="文本框 44"/>
          <p:cNvSpPr txBox="1"/>
          <p:nvPr/>
        </p:nvSpPr>
        <p:spPr>
          <a:xfrm>
            <a:off x="7006817" y="2230020"/>
            <a:ext cx="948173" cy="369332"/>
          </a:xfrm>
          <a:prstGeom prst="rect">
            <a:avLst/>
          </a:prstGeom>
          <a:noFill/>
        </p:spPr>
        <p:txBody>
          <a:bodyPr wrap="square" rtlCol="0">
            <a:spAutoFit/>
          </a:bodyPr>
          <a:lstStyle/>
          <a:p>
            <a:r>
              <a:rPr lang="zh-CN" altLang="en-US" dirty="0" smtClean="0">
                <a:latin typeface="汉仪超粗圆简" panose="02010604000101010101" pitchFamily="2" charset="-122"/>
                <a:ea typeface="汉仪超粗圆简" panose="02010604000101010101" pitchFamily="2" charset="-122"/>
              </a:rPr>
              <a:t>杏鲍菇</a:t>
            </a:r>
            <a:endParaRPr lang="zh-CN" altLang="en-US" dirty="0">
              <a:latin typeface="汉仪超粗圆简" panose="02010604000101010101" pitchFamily="2" charset="-122"/>
              <a:ea typeface="汉仪超粗圆简" panose="02010604000101010101" pitchFamily="2" charset="-122"/>
            </a:endParaRPr>
          </a:p>
        </p:txBody>
      </p:sp>
      <p:sp>
        <p:nvSpPr>
          <p:cNvPr id="46" name="文本框 45"/>
          <p:cNvSpPr txBox="1"/>
          <p:nvPr/>
        </p:nvSpPr>
        <p:spPr>
          <a:xfrm>
            <a:off x="1230512" y="4581060"/>
            <a:ext cx="948173" cy="369332"/>
          </a:xfrm>
          <a:prstGeom prst="rect">
            <a:avLst/>
          </a:prstGeom>
          <a:noFill/>
        </p:spPr>
        <p:txBody>
          <a:bodyPr wrap="square" rtlCol="0">
            <a:spAutoFit/>
          </a:bodyPr>
          <a:lstStyle/>
          <a:p>
            <a:r>
              <a:rPr lang="zh-CN" altLang="en-US" dirty="0" smtClean="0">
                <a:latin typeface="汉仪超粗圆简" panose="02010604000101010101" pitchFamily="2" charset="-122"/>
                <a:ea typeface="汉仪超粗圆简" panose="02010604000101010101" pitchFamily="2" charset="-122"/>
              </a:rPr>
              <a:t>香菇</a:t>
            </a:r>
            <a:endParaRPr lang="zh-CN" altLang="en-US" dirty="0">
              <a:latin typeface="汉仪超粗圆简" panose="02010604000101010101" pitchFamily="2" charset="-122"/>
              <a:ea typeface="汉仪超粗圆简" panose="02010604000101010101" pitchFamily="2" charset="-122"/>
            </a:endParaRPr>
          </a:p>
        </p:txBody>
      </p:sp>
      <p:sp>
        <p:nvSpPr>
          <p:cNvPr id="47" name="文本框 46"/>
          <p:cNvSpPr txBox="1"/>
          <p:nvPr/>
        </p:nvSpPr>
        <p:spPr>
          <a:xfrm>
            <a:off x="4172831" y="4572868"/>
            <a:ext cx="948173" cy="369332"/>
          </a:xfrm>
          <a:prstGeom prst="rect">
            <a:avLst/>
          </a:prstGeom>
          <a:noFill/>
        </p:spPr>
        <p:txBody>
          <a:bodyPr wrap="square" rtlCol="0">
            <a:spAutoFit/>
          </a:bodyPr>
          <a:lstStyle/>
          <a:p>
            <a:r>
              <a:rPr lang="zh-CN" altLang="en-US" dirty="0" smtClean="0">
                <a:latin typeface="汉仪超粗圆简" panose="02010604000101010101" pitchFamily="2" charset="-122"/>
                <a:ea typeface="汉仪超粗圆简" panose="02010604000101010101" pitchFamily="2" charset="-122"/>
              </a:rPr>
              <a:t>蟹味菇</a:t>
            </a:r>
            <a:endParaRPr lang="zh-CN" altLang="en-US" dirty="0">
              <a:latin typeface="汉仪超粗圆简" panose="02010604000101010101" pitchFamily="2" charset="-122"/>
              <a:ea typeface="汉仪超粗圆简" panose="02010604000101010101" pitchFamily="2" charset="-122"/>
            </a:endParaRPr>
          </a:p>
        </p:txBody>
      </p:sp>
      <p:sp>
        <p:nvSpPr>
          <p:cNvPr id="48" name="文本框 47"/>
          <p:cNvSpPr txBox="1"/>
          <p:nvPr/>
        </p:nvSpPr>
        <p:spPr>
          <a:xfrm>
            <a:off x="6964659" y="4581060"/>
            <a:ext cx="948173" cy="369332"/>
          </a:xfrm>
          <a:prstGeom prst="rect">
            <a:avLst/>
          </a:prstGeom>
          <a:noFill/>
        </p:spPr>
        <p:txBody>
          <a:bodyPr wrap="square" rtlCol="0">
            <a:spAutoFit/>
          </a:bodyPr>
          <a:lstStyle/>
          <a:p>
            <a:r>
              <a:rPr lang="zh-CN" altLang="en-US" dirty="0" smtClean="0">
                <a:latin typeface="汉仪超粗圆简" panose="02010604000101010101" pitchFamily="2" charset="-122"/>
                <a:ea typeface="汉仪超粗圆简" panose="02010604000101010101" pitchFamily="2" charset="-122"/>
              </a:rPr>
              <a:t>玉木耳</a:t>
            </a:r>
            <a:endParaRPr lang="zh-CN" altLang="en-US" dirty="0">
              <a:latin typeface="汉仪超粗圆简" panose="02010604000101010101" pitchFamily="2" charset="-122"/>
              <a:ea typeface="汉仪超粗圆简" panose="02010604000101010101" pitchFamily="2" charset="-122"/>
            </a:endParaRPr>
          </a:p>
        </p:txBody>
      </p:sp>
    </p:spTree>
    <p:extLst>
      <p:ext uri="{BB962C8B-B14F-4D97-AF65-F5344CB8AC3E}">
        <p14:creationId xmlns:p14="http://schemas.microsoft.com/office/powerpoint/2010/main" val="199163125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4"/>
                                        </p:tgtEl>
                                        <p:attrNameLst>
                                          <p:attrName>style.visibility</p:attrName>
                                        </p:attrNameLst>
                                      </p:cBhvr>
                                      <p:to>
                                        <p:strVal val="visible"/>
                                      </p:to>
                                    </p:set>
                                    <p:anim calcmode="lin" valueType="num">
                                      <p:cBhvr>
                                        <p:cTn id="15" dur="4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24"/>
                                        </p:tgtEl>
                                        <p:attrNameLst>
                                          <p:attrName>ppt_y</p:attrName>
                                        </p:attrNameLst>
                                      </p:cBhvr>
                                      <p:tavLst>
                                        <p:tav tm="0">
                                          <p:val>
                                            <p:strVal val="#ppt_y"/>
                                          </p:val>
                                        </p:tav>
                                        <p:tav tm="100000">
                                          <p:val>
                                            <p:strVal val="#ppt_y"/>
                                          </p:val>
                                        </p:tav>
                                      </p:tavLst>
                                    </p:anim>
                                    <p:anim calcmode="lin" valueType="num">
                                      <p:cBhvr>
                                        <p:cTn id="17" dur="4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24"/>
                                        </p:tgtEl>
                                      </p:cBhvr>
                                    </p:animEffect>
                                  </p:childTnLst>
                                </p:cTn>
                              </p:par>
                            </p:childTnLst>
                          </p:cTn>
                        </p:par>
                        <p:par>
                          <p:cTn id="20" fill="hold">
                            <p:stCondLst>
                              <p:cond delay="172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22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272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220"/>
                            </p:stCondLst>
                            <p:childTnLst>
                              <p:par>
                                <p:cTn id="33" presetID="10"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par>
                          <p:cTn id="36" fill="hold">
                            <p:stCondLst>
                              <p:cond delay="372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4220"/>
                            </p:stCondLst>
                            <p:childTnLst>
                              <p:par>
                                <p:cTn id="41" presetID="10" presetClass="entr" presetSubtype="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childTnLst>
                          </p:cTn>
                        </p:par>
                        <p:par>
                          <p:cTn id="44" fill="hold">
                            <p:stCondLst>
                              <p:cond delay="4720"/>
                            </p:stCondLst>
                            <p:childTnLst>
                              <p:par>
                                <p:cTn id="45" presetID="42" presetClass="entr" presetSubtype="0"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par>
                          <p:cTn id="50" fill="hold">
                            <p:stCondLst>
                              <p:cond delay="5720"/>
                            </p:stCondLst>
                            <p:childTnLst>
                              <p:par>
                                <p:cTn id="51" presetID="42"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1000"/>
                                        <p:tgtEl>
                                          <p:spTgt spid="46"/>
                                        </p:tgtEl>
                                      </p:cBhvr>
                                    </p:animEffect>
                                    <p:anim calcmode="lin" valueType="num">
                                      <p:cBhvr>
                                        <p:cTn id="54" dur="1000" fill="hold"/>
                                        <p:tgtEl>
                                          <p:spTgt spid="46"/>
                                        </p:tgtEl>
                                        <p:attrNameLst>
                                          <p:attrName>ppt_x</p:attrName>
                                        </p:attrNameLst>
                                      </p:cBhvr>
                                      <p:tavLst>
                                        <p:tav tm="0">
                                          <p:val>
                                            <p:strVal val="#ppt_x"/>
                                          </p:val>
                                        </p:tav>
                                        <p:tav tm="100000">
                                          <p:val>
                                            <p:strVal val="#ppt_x"/>
                                          </p:val>
                                        </p:tav>
                                      </p:tavLst>
                                    </p:anim>
                                    <p:anim calcmode="lin" valueType="num">
                                      <p:cBhvr>
                                        <p:cTn id="55" dur="1000" fill="hold"/>
                                        <p:tgtEl>
                                          <p:spTgt spid="46"/>
                                        </p:tgtEl>
                                        <p:attrNameLst>
                                          <p:attrName>ppt_y</p:attrName>
                                        </p:attrNameLst>
                                      </p:cBhvr>
                                      <p:tavLst>
                                        <p:tav tm="0">
                                          <p:val>
                                            <p:strVal val="#ppt_y+.1"/>
                                          </p:val>
                                        </p:tav>
                                        <p:tav tm="100000">
                                          <p:val>
                                            <p:strVal val="#ppt_y"/>
                                          </p:val>
                                        </p:tav>
                                      </p:tavLst>
                                    </p:anim>
                                  </p:childTnLst>
                                </p:cTn>
                              </p:par>
                            </p:childTnLst>
                          </p:cTn>
                        </p:par>
                        <p:par>
                          <p:cTn id="56" fill="hold">
                            <p:stCondLst>
                              <p:cond delay="6720"/>
                            </p:stCondLst>
                            <p:childTnLst>
                              <p:par>
                                <p:cTn id="57" presetID="42" presetClass="entr" presetSubtype="0"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anim calcmode="lin" valueType="num">
                                      <p:cBhvr>
                                        <p:cTn id="60" dur="1000" fill="hold"/>
                                        <p:tgtEl>
                                          <p:spTgt spid="8"/>
                                        </p:tgtEl>
                                        <p:attrNameLst>
                                          <p:attrName>ppt_x</p:attrName>
                                        </p:attrNameLst>
                                      </p:cBhvr>
                                      <p:tavLst>
                                        <p:tav tm="0">
                                          <p:val>
                                            <p:strVal val="#ppt_x"/>
                                          </p:val>
                                        </p:tav>
                                        <p:tav tm="100000">
                                          <p:val>
                                            <p:strVal val="#ppt_x"/>
                                          </p:val>
                                        </p:tav>
                                      </p:tavLst>
                                    </p:anim>
                                    <p:anim calcmode="lin" valueType="num">
                                      <p:cBhvr>
                                        <p:cTn id="61" dur="1000" fill="hold"/>
                                        <p:tgtEl>
                                          <p:spTgt spid="8"/>
                                        </p:tgtEl>
                                        <p:attrNameLst>
                                          <p:attrName>ppt_y</p:attrName>
                                        </p:attrNameLst>
                                      </p:cBhvr>
                                      <p:tavLst>
                                        <p:tav tm="0">
                                          <p:val>
                                            <p:strVal val="#ppt_y+.1"/>
                                          </p:val>
                                        </p:tav>
                                        <p:tav tm="100000">
                                          <p:val>
                                            <p:strVal val="#ppt_y"/>
                                          </p:val>
                                        </p:tav>
                                      </p:tavLst>
                                    </p:anim>
                                  </p:childTnLst>
                                </p:cTn>
                              </p:par>
                            </p:childTnLst>
                          </p:cTn>
                        </p:par>
                        <p:par>
                          <p:cTn id="62" fill="hold">
                            <p:stCondLst>
                              <p:cond delay="7720"/>
                            </p:stCondLst>
                            <p:childTnLst>
                              <p:par>
                                <p:cTn id="63" presetID="42"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1000"/>
                                        <p:tgtEl>
                                          <p:spTgt spid="47"/>
                                        </p:tgtEl>
                                      </p:cBhvr>
                                    </p:animEffect>
                                    <p:anim calcmode="lin" valueType="num">
                                      <p:cBhvr>
                                        <p:cTn id="66" dur="1000" fill="hold"/>
                                        <p:tgtEl>
                                          <p:spTgt spid="47"/>
                                        </p:tgtEl>
                                        <p:attrNameLst>
                                          <p:attrName>ppt_x</p:attrName>
                                        </p:attrNameLst>
                                      </p:cBhvr>
                                      <p:tavLst>
                                        <p:tav tm="0">
                                          <p:val>
                                            <p:strVal val="#ppt_x"/>
                                          </p:val>
                                        </p:tav>
                                        <p:tav tm="100000">
                                          <p:val>
                                            <p:strVal val="#ppt_x"/>
                                          </p:val>
                                        </p:tav>
                                      </p:tavLst>
                                    </p:anim>
                                    <p:anim calcmode="lin" valueType="num">
                                      <p:cBhvr>
                                        <p:cTn id="67" dur="1000" fill="hold"/>
                                        <p:tgtEl>
                                          <p:spTgt spid="47"/>
                                        </p:tgtEl>
                                        <p:attrNameLst>
                                          <p:attrName>ppt_y</p:attrName>
                                        </p:attrNameLst>
                                      </p:cBhvr>
                                      <p:tavLst>
                                        <p:tav tm="0">
                                          <p:val>
                                            <p:strVal val="#ppt_y+.1"/>
                                          </p:val>
                                        </p:tav>
                                        <p:tav tm="100000">
                                          <p:val>
                                            <p:strVal val="#ppt_y"/>
                                          </p:val>
                                        </p:tav>
                                      </p:tavLst>
                                    </p:anim>
                                  </p:childTnLst>
                                </p:cTn>
                              </p:par>
                            </p:childTnLst>
                          </p:cTn>
                        </p:par>
                        <p:par>
                          <p:cTn id="68" fill="hold">
                            <p:stCondLst>
                              <p:cond delay="8720"/>
                            </p:stCondLst>
                            <p:childTnLst>
                              <p:par>
                                <p:cTn id="69" presetID="42" presetClass="entr" presetSubtype="0"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1000"/>
                                        <p:tgtEl>
                                          <p:spTgt spid="9"/>
                                        </p:tgtEl>
                                      </p:cBhvr>
                                    </p:animEffect>
                                    <p:anim calcmode="lin" valueType="num">
                                      <p:cBhvr>
                                        <p:cTn id="72" dur="1000" fill="hold"/>
                                        <p:tgtEl>
                                          <p:spTgt spid="9"/>
                                        </p:tgtEl>
                                        <p:attrNameLst>
                                          <p:attrName>ppt_x</p:attrName>
                                        </p:attrNameLst>
                                      </p:cBhvr>
                                      <p:tavLst>
                                        <p:tav tm="0">
                                          <p:val>
                                            <p:strVal val="#ppt_x"/>
                                          </p:val>
                                        </p:tav>
                                        <p:tav tm="100000">
                                          <p:val>
                                            <p:strVal val="#ppt_x"/>
                                          </p:val>
                                        </p:tav>
                                      </p:tavLst>
                                    </p:anim>
                                    <p:anim calcmode="lin" valueType="num">
                                      <p:cBhvr>
                                        <p:cTn id="73" dur="1000" fill="hold"/>
                                        <p:tgtEl>
                                          <p:spTgt spid="9"/>
                                        </p:tgtEl>
                                        <p:attrNameLst>
                                          <p:attrName>ppt_y</p:attrName>
                                        </p:attrNameLst>
                                      </p:cBhvr>
                                      <p:tavLst>
                                        <p:tav tm="0">
                                          <p:val>
                                            <p:strVal val="#ppt_y+.1"/>
                                          </p:val>
                                        </p:tav>
                                        <p:tav tm="100000">
                                          <p:val>
                                            <p:strVal val="#ppt_y"/>
                                          </p:val>
                                        </p:tav>
                                      </p:tavLst>
                                    </p:anim>
                                  </p:childTnLst>
                                </p:cTn>
                              </p:par>
                            </p:childTnLst>
                          </p:cTn>
                        </p:par>
                        <p:par>
                          <p:cTn id="74" fill="hold">
                            <p:stCondLst>
                              <p:cond delay="9720"/>
                            </p:stCondLst>
                            <p:childTnLst>
                              <p:par>
                                <p:cTn id="75" presetID="42" presetClass="entr" presetSubtype="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1000"/>
                                        <p:tgtEl>
                                          <p:spTgt spid="48"/>
                                        </p:tgtEl>
                                      </p:cBhvr>
                                    </p:animEffect>
                                    <p:anim calcmode="lin" valueType="num">
                                      <p:cBhvr>
                                        <p:cTn id="78" dur="1000" fill="hold"/>
                                        <p:tgtEl>
                                          <p:spTgt spid="48"/>
                                        </p:tgtEl>
                                        <p:attrNameLst>
                                          <p:attrName>ppt_x</p:attrName>
                                        </p:attrNameLst>
                                      </p:cBhvr>
                                      <p:tavLst>
                                        <p:tav tm="0">
                                          <p:val>
                                            <p:strVal val="#ppt_x"/>
                                          </p:val>
                                        </p:tav>
                                        <p:tav tm="100000">
                                          <p:val>
                                            <p:strVal val="#ppt_x"/>
                                          </p:val>
                                        </p:tav>
                                      </p:tavLst>
                                    </p:anim>
                                    <p:anim calcmode="lin" valueType="num">
                                      <p:cBhvr>
                                        <p:cTn id="7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24" grpId="0"/>
      <p:bldP spid="10" grpId="0"/>
      <p:bldP spid="44" grpId="0"/>
      <p:bldP spid="45" grpId="0"/>
      <p:bldP spid="46" grpId="0"/>
      <p:bldP spid="47" grpId="0"/>
      <p:bldP spid="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343" y="839027"/>
            <a:ext cx="4006850" cy="3980091"/>
          </a:xfrm>
          <a:prstGeom prst="rect">
            <a:avLst/>
          </a:prstGeom>
          <a:ln>
            <a:noFill/>
          </a:ln>
        </p:spPr>
      </p:pic>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00" name="AutoShape 4"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4102" name="AutoShape 6"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50" name="TextBox 49"/>
          <p:cNvSpPr txBox="1"/>
          <p:nvPr/>
        </p:nvSpPr>
        <p:spPr>
          <a:xfrm>
            <a:off x="772868" y="161501"/>
            <a:ext cx="5907386" cy="461665"/>
          </a:xfrm>
          <a:prstGeom prst="rect">
            <a:avLst/>
          </a:prstGeom>
          <a:noFill/>
        </p:spPr>
        <p:txBody>
          <a:bodyPr wrap="none" rtlCol="0">
            <a:spAutoFit/>
          </a:bodyPr>
          <a:lstStyle/>
          <a:p>
            <a:r>
              <a:rPr lang="zh-CN" altLang="en-US" sz="2400" b="1" dirty="0" smtClean="0">
                <a:solidFill>
                  <a:srgbClr val="0077C8"/>
                </a:solidFill>
                <a:latin typeface="微软雅黑"/>
                <a:ea typeface="微软雅黑"/>
              </a:rPr>
              <a:t>一、邹城食用菌产业简介</a:t>
            </a:r>
            <a:r>
              <a:rPr lang="en-US" altLang="zh-CN" sz="2400" b="1" dirty="0" smtClean="0">
                <a:solidFill>
                  <a:srgbClr val="3399FF"/>
                </a:solidFill>
                <a:latin typeface="微软雅黑"/>
                <a:ea typeface="微软雅黑"/>
              </a:rPr>
              <a:t>—04.</a:t>
            </a:r>
            <a:r>
              <a:rPr lang="zh-CN" altLang="en-US" sz="2400" b="1" dirty="0" smtClean="0">
                <a:solidFill>
                  <a:srgbClr val="0077C8"/>
                </a:solidFill>
                <a:latin typeface="微软雅黑"/>
                <a:ea typeface="微软雅黑"/>
              </a:rPr>
              <a:t>取得的成绩</a:t>
            </a:r>
            <a:endParaRPr lang="zh-CN" altLang="en-US" sz="2400" b="1" dirty="0">
              <a:solidFill>
                <a:srgbClr val="0077C8"/>
              </a:solidFill>
              <a:latin typeface="微软雅黑"/>
              <a:ea typeface="微软雅黑"/>
            </a:endParaRPr>
          </a:p>
        </p:txBody>
      </p:sp>
      <p:sp>
        <p:nvSpPr>
          <p:cNvPr id="49" name="Oval 6"/>
          <p:cNvSpPr>
            <a:spLocks noChangeArrowheads="1"/>
          </p:cNvSpPr>
          <p:nvPr/>
        </p:nvSpPr>
        <p:spPr bwMode="auto">
          <a:xfrm>
            <a:off x="635343" y="817763"/>
            <a:ext cx="3997322" cy="3998585"/>
          </a:xfrm>
          <a:prstGeom prst="ellipse">
            <a:avLst/>
          </a:prstGeom>
          <a:noFill/>
          <a:ln w="9" cmpd="sng">
            <a:solidFill>
              <a:srgbClr val="977201"/>
            </a:solidFill>
            <a:prstDash val="dash"/>
            <a:round/>
            <a:headEnd/>
            <a:tailEnd/>
          </a:ln>
        </p:spPr>
        <p:txBody>
          <a:bodyPr/>
          <a:lstStyle/>
          <a:p>
            <a:endParaRPr lang="zh-CN" altLang="en-US"/>
          </a:p>
        </p:txBody>
      </p:sp>
      <p:sp>
        <p:nvSpPr>
          <p:cNvPr id="52" name="Oval 10"/>
          <p:cNvSpPr>
            <a:spLocks noChangeArrowheads="1"/>
          </p:cNvSpPr>
          <p:nvPr/>
        </p:nvSpPr>
        <p:spPr bwMode="auto">
          <a:xfrm>
            <a:off x="2919309" y="662984"/>
            <a:ext cx="465892" cy="465892"/>
          </a:xfrm>
          <a:prstGeom prst="ellipse">
            <a:avLst/>
          </a:prstGeom>
          <a:solidFill>
            <a:schemeClr val="tx2">
              <a:lumMod val="40000"/>
              <a:lumOff val="60000"/>
            </a:schemeClr>
          </a:solidFill>
          <a:ln w="9525">
            <a:noFill/>
            <a:round/>
            <a:headEnd/>
            <a:tailEnd/>
          </a:ln>
        </p:spPr>
        <p:txBody>
          <a:bodyPr/>
          <a:lstStyle/>
          <a:p>
            <a:r>
              <a:rPr lang="en-US" altLang="en-US" dirty="0"/>
              <a:t>1</a:t>
            </a:r>
            <a:endParaRPr lang="zh-CN" altLang="en-US" dirty="0"/>
          </a:p>
        </p:txBody>
      </p:sp>
      <p:sp>
        <p:nvSpPr>
          <p:cNvPr id="55" name="Oval 12"/>
          <p:cNvSpPr>
            <a:spLocks noChangeArrowheads="1"/>
          </p:cNvSpPr>
          <p:nvPr/>
        </p:nvSpPr>
        <p:spPr bwMode="auto">
          <a:xfrm>
            <a:off x="4196057" y="1774921"/>
            <a:ext cx="467154" cy="447808"/>
          </a:xfrm>
          <a:prstGeom prst="ellipse">
            <a:avLst/>
          </a:prstGeom>
          <a:solidFill>
            <a:schemeClr val="tx2">
              <a:lumMod val="40000"/>
              <a:lumOff val="60000"/>
            </a:schemeClr>
          </a:solidFill>
          <a:ln w="9525">
            <a:noFill/>
            <a:round/>
            <a:headEnd/>
            <a:tailEnd/>
          </a:ln>
        </p:spPr>
        <p:txBody>
          <a:bodyPr/>
          <a:lstStyle/>
          <a:p>
            <a:r>
              <a:rPr lang="en-US" altLang="en-US" dirty="0"/>
              <a:t>4</a:t>
            </a:r>
            <a:endParaRPr lang="zh-CN" altLang="en-US" dirty="0"/>
          </a:p>
        </p:txBody>
      </p:sp>
      <p:sp>
        <p:nvSpPr>
          <p:cNvPr id="57" name="Oval 13"/>
          <p:cNvSpPr>
            <a:spLocks noChangeArrowheads="1"/>
          </p:cNvSpPr>
          <p:nvPr/>
        </p:nvSpPr>
        <p:spPr bwMode="auto">
          <a:xfrm>
            <a:off x="3496752" y="964774"/>
            <a:ext cx="467154" cy="465891"/>
          </a:xfrm>
          <a:prstGeom prst="ellipse">
            <a:avLst/>
          </a:prstGeom>
          <a:solidFill>
            <a:schemeClr val="tx2">
              <a:lumMod val="40000"/>
              <a:lumOff val="60000"/>
            </a:schemeClr>
          </a:solidFill>
          <a:ln w="9525">
            <a:noFill/>
            <a:round/>
            <a:headEnd/>
            <a:tailEnd/>
          </a:ln>
        </p:spPr>
        <p:txBody>
          <a:bodyPr/>
          <a:lstStyle/>
          <a:p>
            <a:r>
              <a:rPr lang="en-US" altLang="en-US" dirty="0"/>
              <a:t>2</a:t>
            </a:r>
            <a:endParaRPr lang="zh-CN" altLang="en-US" dirty="0"/>
          </a:p>
        </p:txBody>
      </p:sp>
      <p:sp>
        <p:nvSpPr>
          <p:cNvPr id="69" name="Oval 14"/>
          <p:cNvSpPr>
            <a:spLocks noChangeArrowheads="1"/>
          </p:cNvSpPr>
          <p:nvPr/>
        </p:nvSpPr>
        <p:spPr bwMode="auto">
          <a:xfrm>
            <a:off x="3971589" y="1319474"/>
            <a:ext cx="465892" cy="465891"/>
          </a:xfrm>
          <a:prstGeom prst="ellipse">
            <a:avLst/>
          </a:prstGeom>
          <a:solidFill>
            <a:schemeClr val="tx2">
              <a:lumMod val="40000"/>
              <a:lumOff val="60000"/>
            </a:schemeClr>
          </a:solidFill>
          <a:ln w="9525">
            <a:noFill/>
            <a:round/>
            <a:headEnd/>
            <a:tailEnd/>
          </a:ln>
        </p:spPr>
        <p:txBody>
          <a:bodyPr/>
          <a:lstStyle/>
          <a:p>
            <a:r>
              <a:rPr lang="en-US" altLang="en-US" dirty="0"/>
              <a:t>3</a:t>
            </a:r>
            <a:endParaRPr lang="zh-CN" altLang="en-US" dirty="0"/>
          </a:p>
        </p:txBody>
      </p:sp>
      <p:sp>
        <p:nvSpPr>
          <p:cNvPr id="70" name="TextBox 19"/>
          <p:cNvSpPr txBox="1">
            <a:spLocks noChangeArrowheads="1"/>
          </p:cNvSpPr>
          <p:nvPr/>
        </p:nvSpPr>
        <p:spPr bwMode="auto">
          <a:xfrm>
            <a:off x="3510537" y="572928"/>
            <a:ext cx="3744416" cy="369332"/>
          </a:xfrm>
          <a:prstGeom prst="rect">
            <a:avLst/>
          </a:prstGeom>
          <a:noFill/>
          <a:ln w="9525">
            <a:noFill/>
            <a:miter lim="800000"/>
            <a:headEnd/>
            <a:tailEnd/>
          </a:ln>
        </p:spPr>
        <p:txBody>
          <a:bodyPr wrap="square">
            <a:spAutoFit/>
          </a:bodyPr>
          <a:lstStyle/>
          <a:p>
            <a:r>
              <a:rPr lang="zh-CN" altLang="en-US" dirty="0">
                <a:solidFill>
                  <a:srgbClr val="FF0000"/>
                </a:solidFill>
                <a:latin typeface="微软雅黑" pitchFamily="34" charset="-122"/>
                <a:ea typeface="微软雅黑" pitchFamily="34" charset="-122"/>
              </a:rPr>
              <a:t>国家农业（食用菌）科技园区</a:t>
            </a:r>
          </a:p>
        </p:txBody>
      </p:sp>
      <p:sp>
        <p:nvSpPr>
          <p:cNvPr id="71" name="TextBox 20"/>
          <p:cNvSpPr txBox="1">
            <a:spLocks noChangeArrowheads="1"/>
          </p:cNvSpPr>
          <p:nvPr/>
        </p:nvSpPr>
        <p:spPr bwMode="auto">
          <a:xfrm>
            <a:off x="4094393" y="968704"/>
            <a:ext cx="4668738" cy="369332"/>
          </a:xfrm>
          <a:prstGeom prst="rect">
            <a:avLst/>
          </a:prstGeom>
          <a:noFill/>
          <a:ln w="9525">
            <a:noFill/>
            <a:miter lim="800000"/>
            <a:headEnd/>
            <a:tailEnd/>
          </a:ln>
        </p:spPr>
        <p:txBody>
          <a:bodyPr wrap="square">
            <a:spAutoFit/>
          </a:bodyPr>
          <a:lstStyle/>
          <a:p>
            <a:r>
              <a:rPr lang="zh-CN" altLang="en-US" dirty="0">
                <a:solidFill>
                  <a:schemeClr val="accent4">
                    <a:lumMod val="50000"/>
                  </a:schemeClr>
                </a:solidFill>
                <a:latin typeface="微软雅黑" pitchFamily="34" charset="-122"/>
                <a:ea typeface="微软雅黑" pitchFamily="34" charset="-122"/>
              </a:rPr>
              <a:t>国家出口农产品（食用菌）质量安全示范市</a:t>
            </a:r>
          </a:p>
        </p:txBody>
      </p:sp>
      <p:sp>
        <p:nvSpPr>
          <p:cNvPr id="72" name="TextBox 21"/>
          <p:cNvSpPr txBox="1">
            <a:spLocks noChangeArrowheads="1"/>
          </p:cNvSpPr>
          <p:nvPr/>
        </p:nvSpPr>
        <p:spPr bwMode="auto">
          <a:xfrm>
            <a:off x="4525569" y="1392647"/>
            <a:ext cx="3727154" cy="369332"/>
          </a:xfrm>
          <a:prstGeom prst="rect">
            <a:avLst/>
          </a:prstGeom>
          <a:noFill/>
          <a:ln w="9525">
            <a:noFill/>
            <a:miter lim="800000"/>
            <a:headEnd/>
            <a:tailEnd/>
          </a:ln>
        </p:spPr>
        <p:txBody>
          <a:bodyPr wrap="square">
            <a:spAutoFit/>
          </a:bodyPr>
          <a:lstStyle/>
          <a:p>
            <a:r>
              <a:rPr lang="zh-CN" altLang="en-US" dirty="0">
                <a:solidFill>
                  <a:schemeClr val="accent5">
                    <a:lumMod val="50000"/>
                  </a:schemeClr>
                </a:solidFill>
                <a:latin typeface="微软雅黑" pitchFamily="34" charset="-122"/>
                <a:ea typeface="微软雅黑" pitchFamily="34" charset="-122"/>
              </a:rPr>
              <a:t>全国小蘑菇新农村行动十强市</a:t>
            </a:r>
          </a:p>
        </p:txBody>
      </p:sp>
      <p:sp>
        <p:nvSpPr>
          <p:cNvPr id="73" name="TextBox 22"/>
          <p:cNvSpPr txBox="1">
            <a:spLocks noChangeArrowheads="1"/>
          </p:cNvSpPr>
          <p:nvPr/>
        </p:nvSpPr>
        <p:spPr bwMode="auto">
          <a:xfrm>
            <a:off x="4748172" y="1833492"/>
            <a:ext cx="3234768" cy="369332"/>
          </a:xfrm>
          <a:prstGeom prst="rect">
            <a:avLst/>
          </a:prstGeom>
          <a:noFill/>
          <a:ln w="9525">
            <a:noFill/>
            <a:miter lim="800000"/>
            <a:headEnd/>
            <a:tailEnd/>
          </a:ln>
        </p:spPr>
        <p:txBody>
          <a:bodyPr wrap="square">
            <a:spAutoFit/>
          </a:bodyPr>
          <a:lstStyle/>
          <a:p>
            <a:r>
              <a:rPr lang="zh-CN" altLang="en-US" dirty="0">
                <a:solidFill>
                  <a:schemeClr val="bg2">
                    <a:lumMod val="50000"/>
                  </a:schemeClr>
                </a:solidFill>
                <a:latin typeface="微软雅黑" pitchFamily="34" charset="-122"/>
                <a:ea typeface="微软雅黑" pitchFamily="34" charset="-122"/>
              </a:rPr>
              <a:t>全国十大食用菌主产基地市</a:t>
            </a:r>
          </a:p>
        </p:txBody>
      </p:sp>
      <p:sp>
        <p:nvSpPr>
          <p:cNvPr id="74" name="Oval 7"/>
          <p:cNvSpPr>
            <a:spLocks noChangeArrowheads="1"/>
          </p:cNvSpPr>
          <p:nvPr/>
        </p:nvSpPr>
        <p:spPr bwMode="auto">
          <a:xfrm>
            <a:off x="644823" y="1229996"/>
            <a:ext cx="3259232" cy="3136614"/>
          </a:xfrm>
          <a:prstGeom prst="ellipse">
            <a:avLst/>
          </a:prstGeom>
          <a:noFill/>
          <a:ln w="38100">
            <a:solidFill>
              <a:srgbClr val="FF0000"/>
            </a:solidFill>
            <a:round/>
            <a:headEnd/>
            <a:tailEnd/>
          </a:ln>
        </p:spPr>
        <p:txBody>
          <a:bodyPr/>
          <a:lstStyle/>
          <a:p>
            <a:endParaRPr lang="zh-CN" altLang="en-US"/>
          </a:p>
        </p:txBody>
      </p:sp>
      <p:sp>
        <p:nvSpPr>
          <p:cNvPr id="75" name="Oval 9"/>
          <p:cNvSpPr>
            <a:spLocks noChangeArrowheads="1"/>
          </p:cNvSpPr>
          <p:nvPr/>
        </p:nvSpPr>
        <p:spPr bwMode="auto">
          <a:xfrm>
            <a:off x="656341" y="1816923"/>
            <a:ext cx="2091185" cy="2000264"/>
          </a:xfrm>
          <a:prstGeom prst="ellipse">
            <a:avLst/>
          </a:prstGeom>
          <a:noFill/>
          <a:ln w="57150">
            <a:solidFill>
              <a:srgbClr val="FFFF00"/>
            </a:solidFill>
            <a:round/>
            <a:headEnd/>
            <a:tailEnd/>
          </a:ln>
        </p:spPr>
        <p:txBody>
          <a:bodyPr/>
          <a:lstStyle/>
          <a:p>
            <a:endParaRPr lang="zh-CN" altLang="en-US"/>
          </a:p>
        </p:txBody>
      </p:sp>
      <p:sp>
        <p:nvSpPr>
          <p:cNvPr id="76" name="TextBox 75"/>
          <p:cNvSpPr txBox="1"/>
          <p:nvPr/>
        </p:nvSpPr>
        <p:spPr>
          <a:xfrm>
            <a:off x="972043" y="2562170"/>
            <a:ext cx="1643074" cy="461665"/>
          </a:xfrm>
          <a:prstGeom prst="rect">
            <a:avLst/>
          </a:prstGeom>
          <a:noFill/>
        </p:spPr>
        <p:txBody>
          <a:bodyPr wrap="square" rtlCol="0">
            <a:spAutoFit/>
          </a:bodyPr>
          <a:lstStyle/>
          <a:p>
            <a:r>
              <a:rPr lang="zh-CN" altLang="en-US" sz="2400" dirty="0" smtClean="0">
                <a:solidFill>
                  <a:srgbClr val="FF0000"/>
                </a:solidFill>
                <a:latin typeface="华文新魏" panose="02010800040101010101" pitchFamily="2" charset="-122"/>
                <a:ea typeface="华文新魏" panose="02010800040101010101" pitchFamily="2" charset="-122"/>
              </a:rPr>
              <a:t>各类荣誉</a:t>
            </a:r>
            <a:endParaRPr lang="zh-CN" altLang="en-US" sz="2400" dirty="0">
              <a:solidFill>
                <a:srgbClr val="FF0000"/>
              </a:solidFill>
              <a:latin typeface="华文新魏" panose="02010800040101010101" pitchFamily="2" charset="-122"/>
              <a:ea typeface="华文新魏" panose="02010800040101010101" pitchFamily="2" charset="-122"/>
            </a:endParaRPr>
          </a:p>
        </p:txBody>
      </p:sp>
      <p:sp>
        <p:nvSpPr>
          <p:cNvPr id="19" name="Oval 12"/>
          <p:cNvSpPr>
            <a:spLocks noChangeArrowheads="1"/>
          </p:cNvSpPr>
          <p:nvPr/>
        </p:nvSpPr>
        <p:spPr bwMode="auto">
          <a:xfrm>
            <a:off x="4347447" y="2277340"/>
            <a:ext cx="467154" cy="447808"/>
          </a:xfrm>
          <a:prstGeom prst="ellipse">
            <a:avLst/>
          </a:prstGeom>
          <a:solidFill>
            <a:schemeClr val="tx2">
              <a:lumMod val="40000"/>
              <a:lumOff val="60000"/>
            </a:schemeClr>
          </a:solidFill>
          <a:ln w="9525">
            <a:noFill/>
            <a:round/>
            <a:headEnd/>
            <a:tailEnd/>
          </a:ln>
        </p:spPr>
        <p:txBody>
          <a:bodyPr/>
          <a:lstStyle/>
          <a:p>
            <a:r>
              <a:rPr lang="en-US" altLang="en-US" dirty="0" smtClean="0"/>
              <a:t>5</a:t>
            </a:r>
            <a:endParaRPr lang="zh-CN" altLang="en-US" dirty="0"/>
          </a:p>
        </p:txBody>
      </p:sp>
      <p:sp>
        <p:nvSpPr>
          <p:cNvPr id="20" name="TextBox 22"/>
          <p:cNvSpPr txBox="1">
            <a:spLocks noChangeArrowheads="1"/>
          </p:cNvSpPr>
          <p:nvPr/>
        </p:nvSpPr>
        <p:spPr bwMode="auto">
          <a:xfrm>
            <a:off x="4882853" y="2330464"/>
            <a:ext cx="3234768" cy="369332"/>
          </a:xfrm>
          <a:prstGeom prst="rect">
            <a:avLst/>
          </a:prstGeom>
          <a:noFill/>
          <a:ln w="9525">
            <a:noFill/>
            <a:miter lim="800000"/>
            <a:headEnd/>
            <a:tailEnd/>
          </a:ln>
        </p:spPr>
        <p:txBody>
          <a:bodyPr wrap="square">
            <a:spAutoFit/>
          </a:bodyPr>
          <a:lstStyle/>
          <a:p>
            <a:r>
              <a:rPr lang="zh-CN" altLang="en-US" dirty="0">
                <a:solidFill>
                  <a:schemeClr val="accent1">
                    <a:lumMod val="50000"/>
                  </a:schemeClr>
                </a:solidFill>
                <a:latin typeface="微软雅黑" pitchFamily="34" charset="-122"/>
                <a:ea typeface="微软雅黑" pitchFamily="34" charset="-122"/>
              </a:rPr>
              <a:t>全国食用菌生产先进市</a:t>
            </a:r>
          </a:p>
        </p:txBody>
      </p:sp>
      <p:sp>
        <p:nvSpPr>
          <p:cNvPr id="21" name="Oval 12"/>
          <p:cNvSpPr>
            <a:spLocks noChangeArrowheads="1"/>
          </p:cNvSpPr>
          <p:nvPr/>
        </p:nvSpPr>
        <p:spPr bwMode="auto">
          <a:xfrm>
            <a:off x="4379035" y="2799931"/>
            <a:ext cx="467154" cy="447808"/>
          </a:xfrm>
          <a:prstGeom prst="ellipse">
            <a:avLst/>
          </a:prstGeom>
          <a:solidFill>
            <a:schemeClr val="tx2">
              <a:lumMod val="40000"/>
              <a:lumOff val="60000"/>
            </a:schemeClr>
          </a:solidFill>
          <a:ln w="9525">
            <a:noFill/>
            <a:round/>
            <a:headEnd/>
            <a:tailEnd/>
          </a:ln>
        </p:spPr>
        <p:txBody>
          <a:bodyPr/>
          <a:lstStyle/>
          <a:p>
            <a:r>
              <a:rPr lang="en-US" altLang="en-US" dirty="0" smtClean="0"/>
              <a:t>6</a:t>
            </a:r>
            <a:endParaRPr lang="zh-CN" altLang="en-US" dirty="0"/>
          </a:p>
        </p:txBody>
      </p:sp>
      <p:sp>
        <p:nvSpPr>
          <p:cNvPr id="22" name="Oval 12"/>
          <p:cNvSpPr>
            <a:spLocks noChangeArrowheads="1"/>
          </p:cNvSpPr>
          <p:nvPr/>
        </p:nvSpPr>
        <p:spPr bwMode="auto">
          <a:xfrm>
            <a:off x="3992440" y="3785421"/>
            <a:ext cx="467154" cy="447808"/>
          </a:xfrm>
          <a:prstGeom prst="ellipse">
            <a:avLst/>
          </a:prstGeom>
          <a:solidFill>
            <a:schemeClr val="tx2">
              <a:lumMod val="40000"/>
              <a:lumOff val="60000"/>
            </a:schemeClr>
          </a:solidFill>
          <a:ln w="9525">
            <a:noFill/>
            <a:round/>
            <a:headEnd/>
            <a:tailEnd/>
          </a:ln>
        </p:spPr>
        <p:txBody>
          <a:bodyPr/>
          <a:lstStyle/>
          <a:p>
            <a:r>
              <a:rPr lang="en-US" altLang="en-US" dirty="0" smtClean="0"/>
              <a:t>8</a:t>
            </a:r>
            <a:endParaRPr lang="zh-CN" altLang="en-US" dirty="0"/>
          </a:p>
        </p:txBody>
      </p:sp>
      <p:sp>
        <p:nvSpPr>
          <p:cNvPr id="23" name="Oval 12"/>
          <p:cNvSpPr>
            <a:spLocks noChangeArrowheads="1"/>
          </p:cNvSpPr>
          <p:nvPr/>
        </p:nvSpPr>
        <p:spPr bwMode="auto">
          <a:xfrm>
            <a:off x="4281018" y="3329994"/>
            <a:ext cx="467154" cy="447808"/>
          </a:xfrm>
          <a:prstGeom prst="ellipse">
            <a:avLst/>
          </a:prstGeom>
          <a:solidFill>
            <a:schemeClr val="tx2">
              <a:lumMod val="40000"/>
              <a:lumOff val="60000"/>
            </a:schemeClr>
          </a:solidFill>
          <a:ln w="9525">
            <a:noFill/>
            <a:round/>
            <a:headEnd/>
            <a:tailEnd/>
          </a:ln>
        </p:spPr>
        <p:txBody>
          <a:bodyPr/>
          <a:lstStyle/>
          <a:p>
            <a:r>
              <a:rPr lang="en-US" altLang="en-US" dirty="0" smtClean="0"/>
              <a:t>7</a:t>
            </a:r>
            <a:endParaRPr lang="zh-CN" altLang="en-US" dirty="0"/>
          </a:p>
        </p:txBody>
      </p:sp>
      <p:sp>
        <p:nvSpPr>
          <p:cNvPr id="24" name="Oval 12"/>
          <p:cNvSpPr>
            <a:spLocks noChangeArrowheads="1"/>
          </p:cNvSpPr>
          <p:nvPr/>
        </p:nvSpPr>
        <p:spPr bwMode="auto">
          <a:xfrm>
            <a:off x="3568230" y="4172524"/>
            <a:ext cx="467154" cy="474653"/>
          </a:xfrm>
          <a:prstGeom prst="ellipse">
            <a:avLst/>
          </a:prstGeom>
          <a:solidFill>
            <a:schemeClr val="tx2">
              <a:lumMod val="40000"/>
              <a:lumOff val="60000"/>
            </a:schemeClr>
          </a:solidFill>
          <a:ln w="9525">
            <a:noFill/>
            <a:round/>
            <a:headEnd/>
            <a:tailEnd/>
          </a:ln>
        </p:spPr>
        <p:txBody>
          <a:bodyPr/>
          <a:lstStyle/>
          <a:p>
            <a:r>
              <a:rPr lang="en-US" altLang="en-US" dirty="0" smtClean="0"/>
              <a:t>9</a:t>
            </a:r>
            <a:endParaRPr lang="zh-CN" altLang="en-US" dirty="0"/>
          </a:p>
        </p:txBody>
      </p:sp>
      <p:sp>
        <p:nvSpPr>
          <p:cNvPr id="26" name="TextBox 22"/>
          <p:cNvSpPr txBox="1">
            <a:spLocks noChangeArrowheads="1"/>
          </p:cNvSpPr>
          <p:nvPr/>
        </p:nvSpPr>
        <p:spPr bwMode="auto">
          <a:xfrm>
            <a:off x="4882853" y="2811420"/>
            <a:ext cx="3234768" cy="369332"/>
          </a:xfrm>
          <a:prstGeom prst="rect">
            <a:avLst/>
          </a:prstGeom>
          <a:noFill/>
          <a:ln w="9525">
            <a:noFill/>
            <a:miter lim="800000"/>
            <a:headEnd/>
            <a:tailEnd/>
          </a:ln>
        </p:spPr>
        <p:txBody>
          <a:bodyPr wrap="square">
            <a:spAutoFit/>
          </a:bodyPr>
          <a:lstStyle/>
          <a:p>
            <a:r>
              <a:rPr lang="zh-CN" altLang="en-US" dirty="0">
                <a:solidFill>
                  <a:schemeClr val="accent5">
                    <a:lumMod val="50000"/>
                  </a:schemeClr>
                </a:solidFill>
                <a:latin typeface="微软雅黑" pitchFamily="34" charset="-122"/>
                <a:ea typeface="微软雅黑" pitchFamily="34" charset="-122"/>
              </a:rPr>
              <a:t>全国小蘑菇新农村建设先进市</a:t>
            </a:r>
          </a:p>
        </p:txBody>
      </p:sp>
      <p:sp>
        <p:nvSpPr>
          <p:cNvPr id="27" name="TextBox 22"/>
          <p:cNvSpPr txBox="1">
            <a:spLocks noChangeArrowheads="1"/>
          </p:cNvSpPr>
          <p:nvPr/>
        </p:nvSpPr>
        <p:spPr bwMode="auto">
          <a:xfrm>
            <a:off x="4771762" y="3264989"/>
            <a:ext cx="3234768" cy="369332"/>
          </a:xfrm>
          <a:prstGeom prst="rect">
            <a:avLst/>
          </a:prstGeom>
          <a:noFill/>
          <a:ln w="9525">
            <a:noFill/>
            <a:miter lim="800000"/>
            <a:headEnd/>
            <a:tailEnd/>
          </a:ln>
        </p:spPr>
        <p:txBody>
          <a:bodyPr wrap="square">
            <a:spAutoFit/>
          </a:bodyPr>
          <a:lstStyle/>
          <a:p>
            <a:r>
              <a:rPr lang="zh-CN" altLang="en-US" dirty="0">
                <a:solidFill>
                  <a:srgbClr val="FFC000"/>
                </a:solidFill>
                <a:latin typeface="微软雅黑" pitchFamily="34" charset="-122"/>
                <a:ea typeface="微软雅黑" pitchFamily="34" charset="-122"/>
              </a:rPr>
              <a:t>全国食用菌产业化建设示范市</a:t>
            </a:r>
          </a:p>
        </p:txBody>
      </p:sp>
      <p:sp>
        <p:nvSpPr>
          <p:cNvPr id="28" name="TextBox 22"/>
          <p:cNvSpPr txBox="1">
            <a:spLocks noChangeArrowheads="1"/>
          </p:cNvSpPr>
          <p:nvPr/>
        </p:nvSpPr>
        <p:spPr bwMode="auto">
          <a:xfrm>
            <a:off x="4547979" y="3812932"/>
            <a:ext cx="3234768" cy="369332"/>
          </a:xfrm>
          <a:prstGeom prst="rect">
            <a:avLst/>
          </a:prstGeom>
          <a:noFill/>
          <a:ln w="9525">
            <a:noFill/>
            <a:miter lim="800000"/>
            <a:headEnd/>
            <a:tailEnd/>
          </a:ln>
        </p:spPr>
        <p:txBody>
          <a:bodyPr wrap="square">
            <a:spAutoFit/>
          </a:bodyPr>
          <a:lstStyle/>
          <a:p>
            <a:r>
              <a:rPr lang="zh-CN" altLang="en-US" dirty="0">
                <a:solidFill>
                  <a:srgbClr val="0099FF"/>
                </a:solidFill>
                <a:latin typeface="微软雅黑" pitchFamily="34" charset="-122"/>
                <a:ea typeface="微软雅黑" pitchFamily="34" charset="-122"/>
              </a:rPr>
              <a:t>全国十佳食用菌行业管理组织</a:t>
            </a:r>
          </a:p>
        </p:txBody>
      </p:sp>
      <p:sp>
        <p:nvSpPr>
          <p:cNvPr id="29" name="TextBox 22"/>
          <p:cNvSpPr txBox="1">
            <a:spLocks noChangeArrowheads="1"/>
          </p:cNvSpPr>
          <p:nvPr/>
        </p:nvSpPr>
        <p:spPr bwMode="auto">
          <a:xfrm>
            <a:off x="4156349" y="4259854"/>
            <a:ext cx="3234768" cy="369332"/>
          </a:xfrm>
          <a:prstGeom prst="rect">
            <a:avLst/>
          </a:prstGeom>
          <a:noFill/>
          <a:ln w="9525">
            <a:noFill/>
            <a:miter lim="800000"/>
            <a:headEnd/>
            <a:tailEnd/>
          </a:ln>
        </p:spPr>
        <p:txBody>
          <a:bodyPr wrap="square">
            <a:spAutoFit/>
          </a:bodyPr>
          <a:lstStyle/>
          <a:p>
            <a:r>
              <a:rPr lang="zh-CN" altLang="en-US" dirty="0">
                <a:latin typeface="微软雅黑" pitchFamily="34" charset="-122"/>
                <a:ea typeface="微软雅黑" pitchFamily="34" charset="-122"/>
              </a:rPr>
              <a:t>全国食用菌生产先进市</a:t>
            </a:r>
          </a:p>
        </p:txBody>
      </p:sp>
      <p:sp>
        <p:nvSpPr>
          <p:cNvPr id="30" name="Oval 12"/>
          <p:cNvSpPr>
            <a:spLocks noChangeArrowheads="1"/>
          </p:cNvSpPr>
          <p:nvPr/>
        </p:nvSpPr>
        <p:spPr bwMode="auto">
          <a:xfrm>
            <a:off x="2998466" y="4436066"/>
            <a:ext cx="467154" cy="441051"/>
          </a:xfrm>
          <a:prstGeom prst="ellipse">
            <a:avLst/>
          </a:prstGeom>
          <a:solidFill>
            <a:schemeClr val="tx2">
              <a:lumMod val="40000"/>
              <a:lumOff val="60000"/>
            </a:schemeClr>
          </a:solidFill>
          <a:ln w="9525">
            <a:noFill/>
            <a:round/>
            <a:headEnd/>
            <a:tailEnd/>
          </a:ln>
        </p:spPr>
        <p:txBody>
          <a:bodyPr/>
          <a:lstStyle/>
          <a:p>
            <a:r>
              <a:rPr lang="en-US" altLang="en-US" sz="1100" dirty="0" smtClean="0"/>
              <a:t>10</a:t>
            </a:r>
            <a:endParaRPr lang="zh-CN" altLang="en-US" sz="1100" dirty="0"/>
          </a:p>
        </p:txBody>
      </p:sp>
      <p:sp>
        <p:nvSpPr>
          <p:cNvPr id="31" name="TextBox 22"/>
          <p:cNvSpPr txBox="1">
            <a:spLocks noChangeArrowheads="1"/>
          </p:cNvSpPr>
          <p:nvPr/>
        </p:nvSpPr>
        <p:spPr bwMode="auto">
          <a:xfrm>
            <a:off x="3589133" y="4725135"/>
            <a:ext cx="4450524" cy="369332"/>
          </a:xfrm>
          <a:prstGeom prst="rect">
            <a:avLst/>
          </a:prstGeom>
          <a:noFill/>
          <a:ln w="9525">
            <a:noFill/>
            <a:miter lim="800000"/>
            <a:headEnd/>
            <a:tailEnd/>
          </a:ln>
        </p:spPr>
        <p:txBody>
          <a:bodyPr wrap="square">
            <a:spAutoFit/>
          </a:bodyPr>
          <a:lstStyle/>
          <a:p>
            <a:r>
              <a:rPr lang="zh-CN" altLang="en-US" dirty="0">
                <a:solidFill>
                  <a:srgbClr val="7030A0"/>
                </a:solidFill>
                <a:latin typeface="微软雅黑" pitchFamily="34" charset="-122"/>
                <a:ea typeface="微软雅黑" pitchFamily="34" charset="-122"/>
              </a:rPr>
              <a:t>国家食用菌产业技术体系示范市</a:t>
            </a:r>
          </a:p>
        </p:txBody>
      </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 presetClass="entr" presetSubtype="10"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blinds(horizontal)">
                                      <p:cBhvr>
                                        <p:cTn id="12" dur="500"/>
                                        <p:tgtEl>
                                          <p:spTgt spid="76"/>
                                        </p:tgtEl>
                                      </p:cBhvr>
                                    </p:animEffect>
                                  </p:childTnLst>
                                </p:cTn>
                              </p:par>
                              <p:par>
                                <p:cTn id="13" presetID="22" presetClass="entr" presetSubtype="2" fill="hold" nodeType="withEffect">
                                  <p:stCondLst>
                                    <p:cond delay="100"/>
                                  </p:stCondLst>
                                  <p:childTnLst>
                                    <p:set>
                                      <p:cBhvr>
                                        <p:cTn id="14" dur="1" fill="hold">
                                          <p:stCondLst>
                                            <p:cond delay="0"/>
                                          </p:stCondLst>
                                        </p:cTn>
                                        <p:tgtEl>
                                          <p:spTgt spid="54"/>
                                        </p:tgtEl>
                                        <p:attrNameLst>
                                          <p:attrName>style.visibility</p:attrName>
                                        </p:attrNameLst>
                                      </p:cBhvr>
                                      <p:to>
                                        <p:strVal val="visible"/>
                                      </p:to>
                                    </p:set>
                                    <p:animEffect transition="in" filter="wipe(right)">
                                      <p:cBhvr>
                                        <p:cTn id="15" dur="500"/>
                                        <p:tgtEl>
                                          <p:spTgt spid="54"/>
                                        </p:tgtEl>
                                      </p:cBhvr>
                                    </p:animEffect>
                                  </p:childTnLst>
                                </p:cTn>
                              </p:par>
                            </p:childTnLst>
                          </p:cTn>
                        </p:par>
                        <p:par>
                          <p:cTn id="16" fill="hold">
                            <p:stCondLst>
                              <p:cond delay="1100"/>
                            </p:stCondLst>
                            <p:childTnLst>
                              <p:par>
                                <p:cTn id="17" presetID="52" presetClass="entr" presetSubtype="0"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animScale>
                                      <p:cBhvr>
                                        <p:cTn id="19" dur="1000" decel="50000" fill="hold">
                                          <p:stCondLst>
                                            <p:cond delay="0"/>
                                          </p:stCondLst>
                                        </p:cTn>
                                        <p:tgtEl>
                                          <p:spTgt spid="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0" dur="1000" decel="50000" fill="hold">
                                          <p:stCondLst>
                                            <p:cond delay="0"/>
                                          </p:stCondLst>
                                        </p:cTn>
                                        <p:tgtEl>
                                          <p:spTgt spid="75"/>
                                        </p:tgtEl>
                                        <p:attrNameLst>
                                          <p:attrName>ppt_x,ppt_y</p:attrName>
                                        </p:attrNameLst>
                                      </p:cBhvr>
                                      <p:rCtr x="0" y="0"/>
                                    </p:animMotion>
                                    <p:animEffect transition="in" filter="fade">
                                      <p:cBhvr>
                                        <p:cTn id="21" dur="1000"/>
                                        <p:tgtEl>
                                          <p:spTgt spid="75"/>
                                        </p:tgtEl>
                                      </p:cBhvr>
                                    </p:animEffect>
                                  </p:childTnLst>
                                </p:cTn>
                              </p:par>
                            </p:childTnLst>
                          </p:cTn>
                        </p:par>
                        <p:par>
                          <p:cTn id="22" fill="hold">
                            <p:stCondLst>
                              <p:cond delay="21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50"/>
                                        </p:tgtEl>
                                        <p:attrNameLst>
                                          <p:attrName>style.visibility</p:attrName>
                                        </p:attrNameLst>
                                      </p:cBhvr>
                                      <p:to>
                                        <p:strVal val="visible"/>
                                      </p:to>
                                    </p:set>
                                    <p:anim calcmode="lin" valueType="num">
                                      <p:cBhvr>
                                        <p:cTn id="25" dur="4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6" dur="400" fill="hold"/>
                                        <p:tgtEl>
                                          <p:spTgt spid="50"/>
                                        </p:tgtEl>
                                        <p:attrNameLst>
                                          <p:attrName>ppt_y</p:attrName>
                                        </p:attrNameLst>
                                      </p:cBhvr>
                                      <p:tavLst>
                                        <p:tav tm="0">
                                          <p:val>
                                            <p:strVal val="#ppt_y"/>
                                          </p:val>
                                        </p:tav>
                                        <p:tav tm="100000">
                                          <p:val>
                                            <p:strVal val="#ppt_y"/>
                                          </p:val>
                                        </p:tav>
                                      </p:tavLst>
                                    </p:anim>
                                    <p:anim calcmode="lin" valueType="num">
                                      <p:cBhvr>
                                        <p:cTn id="27" dur="4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8" dur="4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400" tmFilter="0,0; .5, 1; 1, 1"/>
                                        <p:tgtEl>
                                          <p:spTgt spid="50"/>
                                        </p:tgtEl>
                                      </p:cBhvr>
                                    </p:animEffect>
                                  </p:childTnLst>
                                </p:cTn>
                              </p:par>
                            </p:childTnLst>
                          </p:cTn>
                        </p:par>
                        <p:par>
                          <p:cTn id="30" fill="hold">
                            <p:stCondLst>
                              <p:cond delay="3260"/>
                            </p:stCondLst>
                            <p:childTnLst>
                              <p:par>
                                <p:cTn id="31" presetID="1" presetClass="entr" presetSubtype="0"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1.94444E-6 -4.07407E-6 L -0.14792 0.37037 " pathEditMode="relative" rAng="0" ptsTypes="AA">
                                      <p:cBhvr>
                                        <p:cTn id="40" dur="500" spd="-99800" fill="hold"/>
                                        <p:tgtEl>
                                          <p:spTgt spid="52"/>
                                        </p:tgtEl>
                                        <p:attrNameLst>
                                          <p:attrName>ppt_x,ppt_y</p:attrName>
                                        </p:attrNameLst>
                                      </p:cBhvr>
                                      <p:rCtr x="-7396" y="18519"/>
                                    </p:animMotion>
                                  </p:childTnLst>
                                </p:cTn>
                              </p:par>
                              <p:par>
                                <p:cTn id="41" presetID="35" presetClass="path" presetSubtype="0" accel="50000" decel="50000" fill="hold" grpId="1" nodeType="withEffect">
                                  <p:stCondLst>
                                    <p:cond delay="0"/>
                                  </p:stCondLst>
                                  <p:childTnLst>
                                    <p:animMotion origin="layout" path="M 3.88889E-6 3.95062E-6 L -0.21129 0.31172 " pathEditMode="relative" rAng="0" ptsTypes="AA">
                                      <p:cBhvr>
                                        <p:cTn id="42" dur="500" spd="-99800" fill="hold"/>
                                        <p:tgtEl>
                                          <p:spTgt spid="57"/>
                                        </p:tgtEl>
                                        <p:attrNameLst>
                                          <p:attrName>ppt_x,ppt_y</p:attrName>
                                        </p:attrNameLst>
                                      </p:cBhvr>
                                      <p:rCtr x="-10573" y="15586"/>
                                    </p:animMotion>
                                  </p:childTnLst>
                                </p:cTn>
                              </p:par>
                              <p:par>
                                <p:cTn id="43" presetID="35" presetClass="path" presetSubtype="0" accel="50000" decel="50000" fill="hold" grpId="1" nodeType="withEffect">
                                  <p:stCondLst>
                                    <p:cond delay="0"/>
                                  </p:stCondLst>
                                  <p:childTnLst>
                                    <p:animMotion origin="layout" path="M -2.22222E-6 -1.85185E-6 L -0.25434 0.25216 " pathEditMode="relative" rAng="0" ptsTypes="AA">
                                      <p:cBhvr>
                                        <p:cTn id="44" dur="500" spd="-99800" fill="hold"/>
                                        <p:tgtEl>
                                          <p:spTgt spid="69"/>
                                        </p:tgtEl>
                                        <p:attrNameLst>
                                          <p:attrName>ppt_x,ppt_y</p:attrName>
                                        </p:attrNameLst>
                                      </p:cBhvr>
                                      <p:rCtr x="-12726" y="12593"/>
                                    </p:animMotion>
                                  </p:childTnLst>
                                </p:cTn>
                              </p:par>
                              <p:par>
                                <p:cTn id="45" presetID="35" presetClass="path" presetSubtype="0" accel="50000" decel="50000" fill="hold" grpId="1" nodeType="withEffect">
                                  <p:stCondLst>
                                    <p:cond delay="0"/>
                                  </p:stCondLst>
                                  <p:childTnLst>
                                    <p:animMotion origin="layout" path="M 1.66667E-6 3.20988E-6 L -0.27136 0.1787 " pathEditMode="relative" rAng="0" ptsTypes="AA">
                                      <p:cBhvr>
                                        <p:cTn id="46" dur="500" spd="-99800" fill="hold"/>
                                        <p:tgtEl>
                                          <p:spTgt spid="55"/>
                                        </p:tgtEl>
                                        <p:attrNameLst>
                                          <p:attrName>ppt_x,ppt_y</p:attrName>
                                        </p:attrNameLst>
                                      </p:cBhvr>
                                      <p:rCtr x="-13576" y="8920"/>
                                    </p:animMotion>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35" presetClass="path" presetSubtype="0" accel="50000" decel="50000" fill="hold" grpId="1" nodeType="withEffect">
                                  <p:stCondLst>
                                    <p:cond delay="0"/>
                                  </p:stCondLst>
                                  <p:childTnLst>
                                    <p:animMotion origin="layout" path="M -1.66667E-6 2.46914E-7 L -0.30035 0.07685 " pathEditMode="relative" rAng="0" ptsTypes="AA">
                                      <p:cBhvr>
                                        <p:cTn id="50" dur="500" spd="-99800" fill="hold"/>
                                        <p:tgtEl>
                                          <p:spTgt spid="19"/>
                                        </p:tgtEl>
                                        <p:attrNameLst>
                                          <p:attrName>ppt_x,ppt_y</p:attrName>
                                        </p:attrNameLst>
                                      </p:cBhvr>
                                      <p:rCtr x="-15017" y="3827"/>
                                    </p:animMotion>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35" presetClass="path" presetSubtype="0" accel="50000" decel="50000" fill="hold" grpId="1" nodeType="withEffect">
                                  <p:stCondLst>
                                    <p:cond delay="0"/>
                                  </p:stCondLst>
                                  <p:childTnLst>
                                    <p:animMotion origin="layout" path="M -2.77778E-7 -2.96296E-6 L -0.30365 -0.04352 " pathEditMode="relative" rAng="0" ptsTypes="AA">
                                      <p:cBhvr>
                                        <p:cTn id="54" dur="500" spd="-99800" fill="hold"/>
                                        <p:tgtEl>
                                          <p:spTgt spid="21"/>
                                        </p:tgtEl>
                                        <p:attrNameLst>
                                          <p:attrName>ppt_x,ppt_y</p:attrName>
                                        </p:attrNameLst>
                                      </p:cBhvr>
                                      <p:rCtr x="-15191" y="-2191"/>
                                    </p:animMotion>
                                  </p:childTnLst>
                                </p:cTn>
                              </p:par>
                              <p:par>
                                <p:cTn id="55" presetID="1"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2.77778E-6 3.7037E-7 L -0.26545 -0.23333 " pathEditMode="relative" rAng="0" ptsTypes="AA">
                                      <p:cBhvr>
                                        <p:cTn id="60" dur="500" spd="-99800" fill="hold"/>
                                        <p:tgtEl>
                                          <p:spTgt spid="22"/>
                                        </p:tgtEl>
                                        <p:attrNameLst>
                                          <p:attrName>ppt_x,ppt_y</p:attrName>
                                        </p:attrNameLst>
                                      </p:cBhvr>
                                      <p:rCtr x="-13281" y="-11667"/>
                                    </p:animMotion>
                                  </p:childTnLst>
                                </p:cTn>
                              </p:par>
                              <p:par>
                                <p:cTn id="61" presetID="1"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1.38889E-6 1.23457E-6 L -0.2191 -0.28704 " pathEditMode="relative" rAng="0" ptsTypes="AA">
                                      <p:cBhvr>
                                        <p:cTn id="64" dur="500" spd="-99800" fill="hold"/>
                                        <p:tgtEl>
                                          <p:spTgt spid="24"/>
                                        </p:tgtEl>
                                        <p:attrNameLst>
                                          <p:attrName>ppt_x,ppt_y</p:attrName>
                                        </p:attrNameLst>
                                      </p:cBhvr>
                                      <p:rCtr x="-10955" y="-14352"/>
                                    </p:animMotion>
                                  </p:childTnLst>
                                </p:cTn>
                              </p:par>
                              <p:par>
                                <p:cTn id="65" presetID="35" presetClass="path" presetSubtype="0" accel="50000" decel="50000" fill="hold" grpId="1" nodeType="withEffect">
                                  <p:stCondLst>
                                    <p:cond delay="0"/>
                                  </p:stCondLst>
                                  <p:childTnLst>
                                    <p:animMotion origin="layout" path="M 0 6.17284E-7 L -0.29306 -0.12716 " pathEditMode="relative" rAng="0" ptsTypes="AA">
                                      <p:cBhvr>
                                        <p:cTn id="66" dur="500" spd="-99800" fill="hold"/>
                                        <p:tgtEl>
                                          <p:spTgt spid="23"/>
                                        </p:tgtEl>
                                        <p:attrNameLst>
                                          <p:attrName>ppt_x,ppt_y</p:attrName>
                                        </p:attrNameLst>
                                      </p:cBhvr>
                                      <p:rCtr x="-14653" y="-6358"/>
                                    </p:animMotion>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35" presetClass="path" presetSubtype="0" accel="50000" decel="50000" fill="hold" grpId="1" nodeType="withEffect">
                                  <p:stCondLst>
                                    <p:cond delay="0"/>
                                  </p:stCondLst>
                                  <p:childTnLst>
                                    <p:animMotion origin="layout" path="M -2.22222E-6 3.08642E-6 L -0.15312 -0.35865 " pathEditMode="relative" rAng="0" ptsTypes="AA">
                                      <p:cBhvr>
                                        <p:cTn id="70" dur="500" spd="-99800" fill="hold"/>
                                        <p:tgtEl>
                                          <p:spTgt spid="30"/>
                                        </p:tgtEl>
                                        <p:attrNameLst>
                                          <p:attrName>ppt_x,ppt_y</p:attrName>
                                        </p:attrNameLst>
                                      </p:cBhvr>
                                      <p:rCtr x="-7656" y="-17932"/>
                                    </p:animMotion>
                                  </p:childTnLst>
                                </p:cTn>
                              </p:par>
                            </p:childTnLst>
                          </p:cTn>
                        </p:par>
                        <p:par>
                          <p:cTn id="71" fill="hold">
                            <p:stCondLst>
                              <p:cond delay="3760"/>
                            </p:stCondLst>
                            <p:childTnLst>
                              <p:par>
                                <p:cTn id="72" presetID="10" presetClass="entr" presetSubtype="0"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500"/>
                                        <p:tgtEl>
                                          <p:spTgt spid="29"/>
                                        </p:tgtEl>
                                      </p:cBhvr>
                                    </p:animEffect>
                                  </p:childTnLst>
                                </p:cTn>
                              </p:par>
                            </p:childTnLst>
                          </p:cTn>
                        </p:par>
                        <p:par>
                          <p:cTn id="75" fill="hold">
                            <p:stCondLst>
                              <p:cond delay="4260"/>
                            </p:stCondLst>
                            <p:childTnLst>
                              <p:par>
                                <p:cTn id="76" presetID="42" presetClass="entr" presetSubtype="0" fill="hold" grpId="0" nodeType="after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fade">
                                      <p:cBhvr>
                                        <p:cTn id="78" dur="1000"/>
                                        <p:tgtEl>
                                          <p:spTgt spid="70"/>
                                        </p:tgtEl>
                                      </p:cBhvr>
                                    </p:animEffect>
                                    <p:anim calcmode="lin" valueType="num">
                                      <p:cBhvr>
                                        <p:cTn id="79" dur="1000" fill="hold"/>
                                        <p:tgtEl>
                                          <p:spTgt spid="70"/>
                                        </p:tgtEl>
                                        <p:attrNameLst>
                                          <p:attrName>ppt_x</p:attrName>
                                        </p:attrNameLst>
                                      </p:cBhvr>
                                      <p:tavLst>
                                        <p:tav tm="0">
                                          <p:val>
                                            <p:strVal val="#ppt_x"/>
                                          </p:val>
                                        </p:tav>
                                        <p:tav tm="100000">
                                          <p:val>
                                            <p:strVal val="#ppt_x"/>
                                          </p:val>
                                        </p:tav>
                                      </p:tavLst>
                                    </p:anim>
                                    <p:anim calcmode="lin" valueType="num">
                                      <p:cBhvr>
                                        <p:cTn id="80" dur="1000" fill="hold"/>
                                        <p:tgtEl>
                                          <p:spTgt spid="70"/>
                                        </p:tgtEl>
                                        <p:attrNameLst>
                                          <p:attrName>ppt_y</p:attrName>
                                        </p:attrNameLst>
                                      </p:cBhvr>
                                      <p:tavLst>
                                        <p:tav tm="0">
                                          <p:val>
                                            <p:strVal val="#ppt_y+.1"/>
                                          </p:val>
                                        </p:tav>
                                        <p:tav tm="100000">
                                          <p:val>
                                            <p:strVal val="#ppt_y"/>
                                          </p:val>
                                        </p:tav>
                                      </p:tavLst>
                                    </p:anim>
                                  </p:childTnLst>
                                </p:cTn>
                              </p:par>
                            </p:childTnLst>
                          </p:cTn>
                        </p:par>
                        <p:par>
                          <p:cTn id="81" fill="hold">
                            <p:stCondLst>
                              <p:cond delay="5260"/>
                            </p:stCondLst>
                            <p:childTnLst>
                              <p:par>
                                <p:cTn id="82" presetID="42" presetClass="entr" presetSubtype="0" fill="hold" grpId="0" nodeType="afterEffect">
                                  <p:stCondLst>
                                    <p:cond delay="0"/>
                                  </p:stCondLst>
                                  <p:childTnLst>
                                    <p:set>
                                      <p:cBhvr>
                                        <p:cTn id="83" dur="1" fill="hold">
                                          <p:stCondLst>
                                            <p:cond delay="0"/>
                                          </p:stCondLst>
                                        </p:cTn>
                                        <p:tgtEl>
                                          <p:spTgt spid="71"/>
                                        </p:tgtEl>
                                        <p:attrNameLst>
                                          <p:attrName>style.visibility</p:attrName>
                                        </p:attrNameLst>
                                      </p:cBhvr>
                                      <p:to>
                                        <p:strVal val="visible"/>
                                      </p:to>
                                    </p:set>
                                    <p:animEffect transition="in" filter="fade">
                                      <p:cBhvr>
                                        <p:cTn id="84" dur="1000"/>
                                        <p:tgtEl>
                                          <p:spTgt spid="71"/>
                                        </p:tgtEl>
                                      </p:cBhvr>
                                    </p:animEffect>
                                    <p:anim calcmode="lin" valueType="num">
                                      <p:cBhvr>
                                        <p:cTn id="85" dur="1000" fill="hold"/>
                                        <p:tgtEl>
                                          <p:spTgt spid="71"/>
                                        </p:tgtEl>
                                        <p:attrNameLst>
                                          <p:attrName>ppt_x</p:attrName>
                                        </p:attrNameLst>
                                      </p:cBhvr>
                                      <p:tavLst>
                                        <p:tav tm="0">
                                          <p:val>
                                            <p:strVal val="#ppt_x"/>
                                          </p:val>
                                        </p:tav>
                                        <p:tav tm="100000">
                                          <p:val>
                                            <p:strVal val="#ppt_x"/>
                                          </p:val>
                                        </p:tav>
                                      </p:tavLst>
                                    </p:anim>
                                    <p:anim calcmode="lin" valueType="num">
                                      <p:cBhvr>
                                        <p:cTn id="86" dur="1000" fill="hold"/>
                                        <p:tgtEl>
                                          <p:spTgt spid="71"/>
                                        </p:tgtEl>
                                        <p:attrNameLst>
                                          <p:attrName>ppt_y</p:attrName>
                                        </p:attrNameLst>
                                      </p:cBhvr>
                                      <p:tavLst>
                                        <p:tav tm="0">
                                          <p:val>
                                            <p:strVal val="#ppt_y+.1"/>
                                          </p:val>
                                        </p:tav>
                                        <p:tav tm="100000">
                                          <p:val>
                                            <p:strVal val="#ppt_y"/>
                                          </p:val>
                                        </p:tav>
                                      </p:tavLst>
                                    </p:anim>
                                  </p:childTnLst>
                                </p:cTn>
                              </p:par>
                            </p:childTnLst>
                          </p:cTn>
                        </p:par>
                        <p:par>
                          <p:cTn id="87" fill="hold">
                            <p:stCondLst>
                              <p:cond delay="6260"/>
                            </p:stCondLst>
                            <p:childTnLst>
                              <p:par>
                                <p:cTn id="88" presetID="42" presetClass="entr" presetSubtype="0"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fade">
                                      <p:cBhvr>
                                        <p:cTn id="90" dur="1000"/>
                                        <p:tgtEl>
                                          <p:spTgt spid="72"/>
                                        </p:tgtEl>
                                      </p:cBhvr>
                                    </p:animEffect>
                                    <p:anim calcmode="lin" valueType="num">
                                      <p:cBhvr>
                                        <p:cTn id="91" dur="1000" fill="hold"/>
                                        <p:tgtEl>
                                          <p:spTgt spid="72"/>
                                        </p:tgtEl>
                                        <p:attrNameLst>
                                          <p:attrName>ppt_x</p:attrName>
                                        </p:attrNameLst>
                                      </p:cBhvr>
                                      <p:tavLst>
                                        <p:tav tm="0">
                                          <p:val>
                                            <p:strVal val="#ppt_x"/>
                                          </p:val>
                                        </p:tav>
                                        <p:tav tm="100000">
                                          <p:val>
                                            <p:strVal val="#ppt_x"/>
                                          </p:val>
                                        </p:tav>
                                      </p:tavLst>
                                    </p:anim>
                                    <p:anim calcmode="lin" valueType="num">
                                      <p:cBhvr>
                                        <p:cTn id="92" dur="1000" fill="hold"/>
                                        <p:tgtEl>
                                          <p:spTgt spid="72"/>
                                        </p:tgtEl>
                                        <p:attrNameLst>
                                          <p:attrName>ppt_y</p:attrName>
                                        </p:attrNameLst>
                                      </p:cBhvr>
                                      <p:tavLst>
                                        <p:tav tm="0">
                                          <p:val>
                                            <p:strVal val="#ppt_y+.1"/>
                                          </p:val>
                                        </p:tav>
                                        <p:tav tm="100000">
                                          <p:val>
                                            <p:strVal val="#ppt_y"/>
                                          </p:val>
                                        </p:tav>
                                      </p:tavLst>
                                    </p:anim>
                                  </p:childTnLst>
                                </p:cTn>
                              </p:par>
                            </p:childTnLst>
                          </p:cTn>
                        </p:par>
                        <p:par>
                          <p:cTn id="93" fill="hold">
                            <p:stCondLst>
                              <p:cond delay="7260"/>
                            </p:stCondLst>
                            <p:childTnLst>
                              <p:par>
                                <p:cTn id="94" presetID="42" presetClass="entr" presetSubtype="0"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fade">
                                      <p:cBhvr>
                                        <p:cTn id="96" dur="1000"/>
                                        <p:tgtEl>
                                          <p:spTgt spid="73"/>
                                        </p:tgtEl>
                                      </p:cBhvr>
                                    </p:animEffect>
                                    <p:anim calcmode="lin" valueType="num">
                                      <p:cBhvr>
                                        <p:cTn id="97" dur="1000" fill="hold"/>
                                        <p:tgtEl>
                                          <p:spTgt spid="73"/>
                                        </p:tgtEl>
                                        <p:attrNameLst>
                                          <p:attrName>ppt_x</p:attrName>
                                        </p:attrNameLst>
                                      </p:cBhvr>
                                      <p:tavLst>
                                        <p:tav tm="0">
                                          <p:val>
                                            <p:strVal val="#ppt_x"/>
                                          </p:val>
                                        </p:tav>
                                        <p:tav tm="100000">
                                          <p:val>
                                            <p:strVal val="#ppt_x"/>
                                          </p:val>
                                        </p:tav>
                                      </p:tavLst>
                                    </p:anim>
                                    <p:anim calcmode="lin" valueType="num">
                                      <p:cBhvr>
                                        <p:cTn id="98" dur="1000" fill="hold"/>
                                        <p:tgtEl>
                                          <p:spTgt spid="73"/>
                                        </p:tgtEl>
                                        <p:attrNameLst>
                                          <p:attrName>ppt_y</p:attrName>
                                        </p:attrNameLst>
                                      </p:cBhvr>
                                      <p:tavLst>
                                        <p:tav tm="0">
                                          <p:val>
                                            <p:strVal val="#ppt_y+.1"/>
                                          </p:val>
                                        </p:tav>
                                        <p:tav tm="100000">
                                          <p:val>
                                            <p:strVal val="#ppt_y"/>
                                          </p:val>
                                        </p:tav>
                                      </p:tavLst>
                                    </p:anim>
                                  </p:childTnLst>
                                </p:cTn>
                              </p:par>
                            </p:childTnLst>
                          </p:cTn>
                        </p:par>
                        <p:par>
                          <p:cTn id="99" fill="hold">
                            <p:stCondLst>
                              <p:cond delay="8260"/>
                            </p:stCondLst>
                            <p:childTnLst>
                              <p:par>
                                <p:cTn id="100" presetID="42" presetClass="entr" presetSubtype="0" fill="hold" grpId="0" nodeType="after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fade">
                                      <p:cBhvr>
                                        <p:cTn id="102" dur="1000"/>
                                        <p:tgtEl>
                                          <p:spTgt spid="20"/>
                                        </p:tgtEl>
                                      </p:cBhvr>
                                    </p:animEffect>
                                    <p:anim calcmode="lin" valueType="num">
                                      <p:cBhvr>
                                        <p:cTn id="103" dur="1000" fill="hold"/>
                                        <p:tgtEl>
                                          <p:spTgt spid="20"/>
                                        </p:tgtEl>
                                        <p:attrNameLst>
                                          <p:attrName>ppt_x</p:attrName>
                                        </p:attrNameLst>
                                      </p:cBhvr>
                                      <p:tavLst>
                                        <p:tav tm="0">
                                          <p:val>
                                            <p:strVal val="#ppt_x"/>
                                          </p:val>
                                        </p:tav>
                                        <p:tav tm="100000">
                                          <p:val>
                                            <p:strVal val="#ppt_x"/>
                                          </p:val>
                                        </p:tav>
                                      </p:tavLst>
                                    </p:anim>
                                    <p:anim calcmode="lin" valueType="num">
                                      <p:cBhvr>
                                        <p:cTn id="104" dur="1000" fill="hold"/>
                                        <p:tgtEl>
                                          <p:spTgt spid="20"/>
                                        </p:tgtEl>
                                        <p:attrNameLst>
                                          <p:attrName>ppt_y</p:attrName>
                                        </p:attrNameLst>
                                      </p:cBhvr>
                                      <p:tavLst>
                                        <p:tav tm="0">
                                          <p:val>
                                            <p:strVal val="#ppt_y+.1"/>
                                          </p:val>
                                        </p:tav>
                                        <p:tav tm="100000">
                                          <p:val>
                                            <p:strVal val="#ppt_y"/>
                                          </p:val>
                                        </p:tav>
                                      </p:tavLst>
                                    </p:anim>
                                  </p:childTnLst>
                                </p:cTn>
                              </p:par>
                            </p:childTnLst>
                          </p:cTn>
                        </p:par>
                        <p:par>
                          <p:cTn id="105" fill="hold">
                            <p:stCondLst>
                              <p:cond delay="9260"/>
                            </p:stCondLst>
                            <p:childTnLst>
                              <p:par>
                                <p:cTn id="106" presetID="42" presetClass="entr" presetSubtype="0" fill="hold" grpId="0" nodeType="after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fade">
                                      <p:cBhvr>
                                        <p:cTn id="108" dur="1000"/>
                                        <p:tgtEl>
                                          <p:spTgt spid="26"/>
                                        </p:tgtEl>
                                      </p:cBhvr>
                                    </p:animEffect>
                                    <p:anim calcmode="lin" valueType="num">
                                      <p:cBhvr>
                                        <p:cTn id="109" dur="1000" fill="hold"/>
                                        <p:tgtEl>
                                          <p:spTgt spid="26"/>
                                        </p:tgtEl>
                                        <p:attrNameLst>
                                          <p:attrName>ppt_x</p:attrName>
                                        </p:attrNameLst>
                                      </p:cBhvr>
                                      <p:tavLst>
                                        <p:tav tm="0">
                                          <p:val>
                                            <p:strVal val="#ppt_x"/>
                                          </p:val>
                                        </p:tav>
                                        <p:tav tm="100000">
                                          <p:val>
                                            <p:strVal val="#ppt_x"/>
                                          </p:val>
                                        </p:tav>
                                      </p:tavLst>
                                    </p:anim>
                                    <p:anim calcmode="lin" valueType="num">
                                      <p:cBhvr>
                                        <p:cTn id="110" dur="1000" fill="hold"/>
                                        <p:tgtEl>
                                          <p:spTgt spid="26"/>
                                        </p:tgtEl>
                                        <p:attrNameLst>
                                          <p:attrName>ppt_y</p:attrName>
                                        </p:attrNameLst>
                                      </p:cBhvr>
                                      <p:tavLst>
                                        <p:tav tm="0">
                                          <p:val>
                                            <p:strVal val="#ppt_y+.1"/>
                                          </p:val>
                                        </p:tav>
                                        <p:tav tm="100000">
                                          <p:val>
                                            <p:strVal val="#ppt_y"/>
                                          </p:val>
                                        </p:tav>
                                      </p:tavLst>
                                    </p:anim>
                                  </p:childTnLst>
                                </p:cTn>
                              </p:par>
                            </p:childTnLst>
                          </p:cTn>
                        </p:par>
                        <p:par>
                          <p:cTn id="111" fill="hold">
                            <p:stCondLst>
                              <p:cond delay="10260"/>
                            </p:stCondLst>
                            <p:childTnLst>
                              <p:par>
                                <p:cTn id="112" presetID="42" presetClass="entr" presetSubtype="0" fill="hold" grpId="0" nodeType="after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1000"/>
                                        <p:tgtEl>
                                          <p:spTgt spid="27"/>
                                        </p:tgtEl>
                                      </p:cBhvr>
                                    </p:animEffect>
                                    <p:anim calcmode="lin" valueType="num">
                                      <p:cBhvr>
                                        <p:cTn id="115" dur="1000" fill="hold"/>
                                        <p:tgtEl>
                                          <p:spTgt spid="27"/>
                                        </p:tgtEl>
                                        <p:attrNameLst>
                                          <p:attrName>ppt_x</p:attrName>
                                        </p:attrNameLst>
                                      </p:cBhvr>
                                      <p:tavLst>
                                        <p:tav tm="0">
                                          <p:val>
                                            <p:strVal val="#ppt_x"/>
                                          </p:val>
                                        </p:tav>
                                        <p:tav tm="100000">
                                          <p:val>
                                            <p:strVal val="#ppt_x"/>
                                          </p:val>
                                        </p:tav>
                                      </p:tavLst>
                                    </p:anim>
                                    <p:anim calcmode="lin" valueType="num">
                                      <p:cBhvr>
                                        <p:cTn id="116" dur="1000" fill="hold"/>
                                        <p:tgtEl>
                                          <p:spTgt spid="27"/>
                                        </p:tgtEl>
                                        <p:attrNameLst>
                                          <p:attrName>ppt_y</p:attrName>
                                        </p:attrNameLst>
                                      </p:cBhvr>
                                      <p:tavLst>
                                        <p:tav tm="0">
                                          <p:val>
                                            <p:strVal val="#ppt_y+.1"/>
                                          </p:val>
                                        </p:tav>
                                        <p:tav tm="100000">
                                          <p:val>
                                            <p:strVal val="#ppt_y"/>
                                          </p:val>
                                        </p:tav>
                                      </p:tavLst>
                                    </p:anim>
                                  </p:childTnLst>
                                </p:cTn>
                              </p:par>
                            </p:childTnLst>
                          </p:cTn>
                        </p:par>
                        <p:par>
                          <p:cTn id="117" fill="hold">
                            <p:stCondLst>
                              <p:cond delay="11260"/>
                            </p:stCondLst>
                            <p:childTnLst>
                              <p:par>
                                <p:cTn id="118" presetID="42" presetClass="entr" presetSubtype="0" fill="hold" grpId="0" nodeType="afterEffect">
                                  <p:stCondLst>
                                    <p:cond delay="0"/>
                                  </p:stCondLst>
                                  <p:childTnLst>
                                    <p:set>
                                      <p:cBhvr>
                                        <p:cTn id="119" dur="1" fill="hold">
                                          <p:stCondLst>
                                            <p:cond delay="0"/>
                                          </p:stCondLst>
                                        </p:cTn>
                                        <p:tgtEl>
                                          <p:spTgt spid="28"/>
                                        </p:tgtEl>
                                        <p:attrNameLst>
                                          <p:attrName>style.visibility</p:attrName>
                                        </p:attrNameLst>
                                      </p:cBhvr>
                                      <p:to>
                                        <p:strVal val="visible"/>
                                      </p:to>
                                    </p:set>
                                    <p:animEffect transition="in" filter="fade">
                                      <p:cBhvr>
                                        <p:cTn id="120" dur="1000"/>
                                        <p:tgtEl>
                                          <p:spTgt spid="28"/>
                                        </p:tgtEl>
                                      </p:cBhvr>
                                    </p:animEffect>
                                    <p:anim calcmode="lin" valueType="num">
                                      <p:cBhvr>
                                        <p:cTn id="121" dur="1000" fill="hold"/>
                                        <p:tgtEl>
                                          <p:spTgt spid="28"/>
                                        </p:tgtEl>
                                        <p:attrNameLst>
                                          <p:attrName>ppt_x</p:attrName>
                                        </p:attrNameLst>
                                      </p:cBhvr>
                                      <p:tavLst>
                                        <p:tav tm="0">
                                          <p:val>
                                            <p:strVal val="#ppt_x"/>
                                          </p:val>
                                        </p:tav>
                                        <p:tav tm="100000">
                                          <p:val>
                                            <p:strVal val="#ppt_x"/>
                                          </p:val>
                                        </p:tav>
                                      </p:tavLst>
                                    </p:anim>
                                    <p:anim calcmode="lin" valueType="num">
                                      <p:cBhvr>
                                        <p:cTn id="122" dur="1000" fill="hold"/>
                                        <p:tgtEl>
                                          <p:spTgt spid="28"/>
                                        </p:tgtEl>
                                        <p:attrNameLst>
                                          <p:attrName>ppt_y</p:attrName>
                                        </p:attrNameLst>
                                      </p:cBhvr>
                                      <p:tavLst>
                                        <p:tav tm="0">
                                          <p:val>
                                            <p:strVal val="#ppt_y+.1"/>
                                          </p:val>
                                        </p:tav>
                                        <p:tav tm="100000">
                                          <p:val>
                                            <p:strVal val="#ppt_y"/>
                                          </p:val>
                                        </p:tav>
                                      </p:tavLst>
                                    </p:anim>
                                  </p:childTnLst>
                                </p:cTn>
                              </p:par>
                            </p:childTnLst>
                          </p:cTn>
                        </p:par>
                        <p:par>
                          <p:cTn id="123" fill="hold">
                            <p:stCondLst>
                              <p:cond delay="12260"/>
                            </p:stCondLst>
                            <p:childTnLst>
                              <p:par>
                                <p:cTn id="124" presetID="42" presetClass="entr" presetSubtype="0" fill="hold" nodeType="afterEffect">
                                  <p:stCondLst>
                                    <p:cond delay="0"/>
                                  </p:stCondLst>
                                  <p:childTnLst>
                                    <p:set>
                                      <p:cBhvr>
                                        <p:cTn id="125" dur="1" fill="hold">
                                          <p:stCondLst>
                                            <p:cond delay="0"/>
                                          </p:stCondLst>
                                        </p:cTn>
                                        <p:tgtEl>
                                          <p:spTgt spid="29">
                                            <p:txEl>
                                              <p:pRg st="0" end="0"/>
                                            </p:txEl>
                                          </p:spTgt>
                                        </p:tgtEl>
                                        <p:attrNameLst>
                                          <p:attrName>style.visibility</p:attrName>
                                        </p:attrNameLst>
                                      </p:cBhvr>
                                      <p:to>
                                        <p:strVal val="visible"/>
                                      </p:to>
                                    </p:set>
                                    <p:animEffect transition="in" filter="fade">
                                      <p:cBhvr>
                                        <p:cTn id="126" dur="1000"/>
                                        <p:tgtEl>
                                          <p:spTgt spid="29">
                                            <p:txEl>
                                              <p:pRg st="0" end="0"/>
                                            </p:txEl>
                                          </p:spTgt>
                                        </p:tgtEl>
                                      </p:cBhvr>
                                    </p:animEffect>
                                    <p:anim calcmode="lin" valueType="num">
                                      <p:cBhvr>
                                        <p:cTn id="127"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128" dur="10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par>
                          <p:cTn id="129" fill="hold">
                            <p:stCondLst>
                              <p:cond delay="13260"/>
                            </p:stCondLst>
                            <p:childTnLst>
                              <p:par>
                                <p:cTn id="130" presetID="42" presetClass="entr" presetSubtype="0" fill="hold" grpId="0" nodeType="afterEffect">
                                  <p:stCondLst>
                                    <p:cond delay="0"/>
                                  </p:stCondLst>
                                  <p:childTnLst>
                                    <p:set>
                                      <p:cBhvr>
                                        <p:cTn id="131" dur="1" fill="hold">
                                          <p:stCondLst>
                                            <p:cond delay="0"/>
                                          </p:stCondLst>
                                        </p:cTn>
                                        <p:tgtEl>
                                          <p:spTgt spid="31"/>
                                        </p:tgtEl>
                                        <p:attrNameLst>
                                          <p:attrName>style.visibility</p:attrName>
                                        </p:attrNameLst>
                                      </p:cBhvr>
                                      <p:to>
                                        <p:strVal val="visible"/>
                                      </p:to>
                                    </p:set>
                                    <p:animEffect transition="in" filter="fade">
                                      <p:cBhvr>
                                        <p:cTn id="132" dur="1000"/>
                                        <p:tgtEl>
                                          <p:spTgt spid="31"/>
                                        </p:tgtEl>
                                      </p:cBhvr>
                                    </p:animEffect>
                                    <p:anim calcmode="lin" valueType="num">
                                      <p:cBhvr>
                                        <p:cTn id="133" dur="1000" fill="hold"/>
                                        <p:tgtEl>
                                          <p:spTgt spid="31"/>
                                        </p:tgtEl>
                                        <p:attrNameLst>
                                          <p:attrName>ppt_x</p:attrName>
                                        </p:attrNameLst>
                                      </p:cBhvr>
                                      <p:tavLst>
                                        <p:tav tm="0">
                                          <p:val>
                                            <p:strVal val="#ppt_x"/>
                                          </p:val>
                                        </p:tav>
                                        <p:tav tm="100000">
                                          <p:val>
                                            <p:strVal val="#ppt_x"/>
                                          </p:val>
                                        </p:tav>
                                      </p:tavLst>
                                    </p:anim>
                                    <p:anim calcmode="lin" valueType="num">
                                      <p:cBhvr>
                                        <p:cTn id="13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0" grpId="0"/>
      <p:bldP spid="52" grpId="0" animBg="1" autoUpdateAnimBg="0"/>
      <p:bldP spid="52" grpId="1" animBg="1" autoUpdateAnimBg="0"/>
      <p:bldP spid="55" grpId="0" animBg="1" autoUpdateAnimBg="0"/>
      <p:bldP spid="55" grpId="1" animBg="1" autoUpdateAnimBg="0"/>
      <p:bldP spid="57" grpId="0" animBg="1" autoUpdateAnimBg="0"/>
      <p:bldP spid="57" grpId="1" animBg="1" autoUpdateAnimBg="0"/>
      <p:bldP spid="69" grpId="0" animBg="1" autoUpdateAnimBg="0"/>
      <p:bldP spid="69" grpId="1" animBg="1" autoUpdateAnimBg="0"/>
      <p:bldP spid="70" grpId="0"/>
      <p:bldP spid="71" grpId="0"/>
      <p:bldP spid="72" grpId="0"/>
      <p:bldP spid="73" grpId="0"/>
      <p:bldP spid="75" grpId="0" animBg="1" autoUpdateAnimBg="0"/>
      <p:bldP spid="76" grpId="0"/>
      <p:bldP spid="19" grpId="0" animBg="1" autoUpdateAnimBg="0"/>
      <p:bldP spid="19" grpId="1" animBg="1" autoUpdateAnimBg="0"/>
      <p:bldP spid="20" grpId="0"/>
      <p:bldP spid="21" grpId="0" animBg="1" autoUpdateAnimBg="0"/>
      <p:bldP spid="21" grpId="1" animBg="1" autoUpdateAnimBg="0"/>
      <p:bldP spid="22" grpId="0" animBg="1" autoUpdateAnimBg="0"/>
      <p:bldP spid="22" grpId="1" animBg="1" autoUpdateAnimBg="0"/>
      <p:bldP spid="23" grpId="0" animBg="1" autoUpdateAnimBg="0"/>
      <p:bldP spid="23" grpId="1" animBg="1" autoUpdateAnimBg="0"/>
      <p:bldP spid="24" grpId="0" animBg="1" autoUpdateAnimBg="0"/>
      <p:bldP spid="24" grpId="1" animBg="1" autoUpdateAnimBg="0"/>
      <p:bldP spid="26" grpId="0"/>
      <p:bldP spid="27" grpId="0"/>
      <p:bldP spid="28" grpId="0"/>
      <p:bldP spid="29" grpId="0"/>
      <p:bldP spid="30" grpId="0" animBg="1" autoUpdateAnimBg="0"/>
      <p:bldP spid="30" grpId="1" animBg="1" autoUpdateAnimBg="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092030"/>
          </a:xfrm>
          <a:prstGeom prst="rect">
            <a:avLst/>
          </a:prstGeom>
        </p:spPr>
      </p:pic>
      <p:sp>
        <p:nvSpPr>
          <p:cNvPr id="26" name="TextBox 1"/>
          <p:cNvSpPr txBox="1">
            <a:spLocks noChangeArrowheads="1"/>
          </p:cNvSpPr>
          <p:nvPr/>
        </p:nvSpPr>
        <p:spPr bwMode="auto">
          <a:xfrm>
            <a:off x="2419610" y="18551"/>
            <a:ext cx="5724645" cy="1569660"/>
          </a:xfrm>
          <a:prstGeom prst="rect">
            <a:avLst/>
          </a:prstGeom>
          <a:noFill/>
          <a:ln w="9525">
            <a:noFill/>
            <a:miter lim="800000"/>
            <a:headEnd/>
            <a:tailEnd/>
          </a:ln>
        </p:spPr>
        <p:txBody>
          <a:bodyPr wrap="none">
            <a:spAutoFit/>
          </a:bodyPr>
          <a:lstStyle/>
          <a:p>
            <a:pPr marL="0" marR="0" lvl="1" indent="0" algn="ctr" defTabSz="914400" rtl="0" eaLnBrk="1" fontAlgn="auto" latinLnBrk="0" hangingPunct="1">
              <a:lnSpc>
                <a:spcPct val="15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rPr>
              <a:t>    </a:t>
            </a:r>
            <a:r>
              <a:rPr kumimoji="0" lang="zh-CN" altLang="en-US" sz="2800" b="1" i="0" u="none" strike="noStrike" kern="1200" cap="none" spc="0" normalizeH="0" baseline="0" noProof="0" dirty="0" smtClean="0">
                <a:ln>
                  <a:noFill/>
                </a:ln>
                <a:effectLst/>
                <a:uLnTx/>
                <a:uFillTx/>
                <a:latin typeface="微软雅黑" pitchFamily="34" charset="-122"/>
                <a:ea typeface="微软雅黑" pitchFamily="34" charset="-122"/>
                <a:cs typeface="+mn-cs"/>
              </a:rPr>
              <a:t>第二部分</a:t>
            </a:r>
            <a:endParaRPr kumimoji="0" lang="en-US" altLang="zh-CN" sz="2800" b="1" i="0" u="none" strike="noStrike" kern="1200" cap="none" spc="0" normalizeH="0" baseline="0" noProof="0" dirty="0">
              <a:ln>
                <a:noFill/>
              </a:ln>
              <a:effectLst/>
              <a:uLnTx/>
              <a:uFillTx/>
              <a:latin typeface="微软雅黑" pitchFamily="34" charset="-122"/>
              <a:ea typeface="微软雅黑" pitchFamily="34" charset="-122"/>
              <a:cs typeface="+mn-cs"/>
            </a:endParaRPr>
          </a:p>
          <a:p>
            <a:pPr marL="0" marR="0" lvl="1" indent="0" algn="ctr" defTabSz="914400" rtl="0" eaLnBrk="1" fontAlgn="auto" latinLnBrk="0" hangingPunct="1">
              <a:lnSpc>
                <a:spcPct val="15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effectLst/>
                <a:uLnTx/>
                <a:uFillTx/>
                <a:latin typeface="微软雅黑" pitchFamily="34" charset="-122"/>
                <a:ea typeface="微软雅黑" pitchFamily="34" charset="-122"/>
                <a:cs typeface="+mn-cs"/>
              </a:rPr>
              <a:t>邹城食用菌产业标准化现状</a:t>
            </a:r>
            <a:endParaRPr kumimoji="0" lang="zh-CN" altLang="en-US" sz="3600" b="1" i="0" u="none" strike="noStrike" kern="1200" cap="none" spc="0" normalizeH="0" baseline="0" noProof="0" dirty="0">
              <a:ln>
                <a:noFill/>
              </a:ln>
              <a:effectLst/>
              <a:uLnTx/>
              <a:uFillTx/>
              <a:latin typeface="微软雅黑" pitchFamily="34" charset="-122"/>
              <a:ea typeface="微软雅黑" pitchFamily="34" charset="-122"/>
              <a:cs typeface="+mn-cs"/>
            </a:endParaRPr>
          </a:p>
        </p:txBody>
      </p:sp>
      <p:cxnSp>
        <p:nvCxnSpPr>
          <p:cNvPr id="27" name="直接连接符 26"/>
          <p:cNvCxnSpPr>
            <a:cxnSpLocks/>
          </p:cNvCxnSpPr>
          <p:nvPr/>
        </p:nvCxnSpPr>
        <p:spPr>
          <a:xfrm flipV="1">
            <a:off x="3635375" y="1228725"/>
            <a:ext cx="0" cy="253047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8" name="TextBox 2"/>
          <p:cNvSpPr txBox="1">
            <a:spLocks noChangeArrowheads="1"/>
          </p:cNvSpPr>
          <p:nvPr/>
        </p:nvSpPr>
        <p:spPr bwMode="auto">
          <a:xfrm>
            <a:off x="686395" y="1573594"/>
            <a:ext cx="903288" cy="246063"/>
          </a:xfrm>
          <a:prstGeom prst="rect">
            <a:avLst/>
          </a:prstGeom>
          <a:noFill/>
          <a:ln w="9525">
            <a:noFill/>
            <a:miter lim="800000"/>
            <a:headEnd/>
            <a:tailEnd/>
          </a:ln>
        </p:spPr>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rPr>
              <a:t>PART </a:t>
            </a:r>
            <a:r>
              <a:rPr kumimoji="0" lang="en-US" altLang="zh-CN" sz="1600"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02</a:t>
            </a:r>
            <a:endParaRPr kumimoji="0" lang="zh-CN" altLang="en-US" sz="1600"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grpSp>
        <p:nvGrpSpPr>
          <p:cNvPr id="2" name="组合 28"/>
          <p:cNvGrpSpPr>
            <a:grpSpLocks/>
          </p:cNvGrpSpPr>
          <p:nvPr/>
        </p:nvGrpSpPr>
        <p:grpSpPr bwMode="auto">
          <a:xfrm>
            <a:off x="539552" y="123478"/>
            <a:ext cx="1196975" cy="1196975"/>
            <a:chOff x="1068965" y="491752"/>
            <a:chExt cx="1197175" cy="1197175"/>
          </a:xfrm>
        </p:grpSpPr>
        <p:grpSp>
          <p:nvGrpSpPr>
            <p:cNvPr id="3" name="组合 29"/>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32"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31" name="KSO_Shape"/>
            <p:cNvSpPr>
              <a:spLocks/>
            </p:cNvSpPr>
            <p:nvPr/>
          </p:nvSpPr>
          <p:spPr bwMode="auto">
            <a:xfrm>
              <a:off x="1288077" y="829945"/>
              <a:ext cx="758952" cy="52078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B0F0"/>
                </a:solidFill>
                <a:effectLst/>
                <a:uLnTx/>
                <a:uFillTx/>
                <a:latin typeface="Calibri"/>
                <a:ea typeface="宋体" panose="02010600030101010101" pitchFamily="2" charset="-122"/>
                <a:cs typeface="+mn-cs"/>
              </a:endParaRPr>
            </a:p>
          </p:txBody>
        </p:sp>
      </p:grpSp>
      <p:sp>
        <p:nvSpPr>
          <p:cNvPr id="11" name="TextBox 1"/>
          <p:cNvSpPr txBox="1">
            <a:spLocks noChangeArrowheads="1"/>
          </p:cNvSpPr>
          <p:nvPr/>
        </p:nvSpPr>
        <p:spPr bwMode="auto">
          <a:xfrm>
            <a:off x="2627784" y="4469750"/>
            <a:ext cx="4464496" cy="553998"/>
          </a:xfrm>
          <a:prstGeom prst="rect">
            <a:avLst/>
          </a:prstGeom>
          <a:noFill/>
          <a:ln w="9525">
            <a:noFill/>
            <a:miter lim="800000"/>
            <a:headEnd/>
            <a:tailEnd/>
          </a:ln>
        </p:spPr>
        <p:txBody>
          <a:bodyPr wrap="square">
            <a:spAutoFit/>
          </a:bodyPr>
          <a:lstStyle/>
          <a:p>
            <a:pPr marL="0" marR="0" lvl="1" indent="0" algn="ctr" defTabSz="914400"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effectLst/>
                <a:uLnTx/>
                <a:uFillTx/>
                <a:latin typeface="微软雅黑" pitchFamily="34" charset="-122"/>
                <a:ea typeface="微软雅黑" pitchFamily="34" charset="-122"/>
                <a:cs typeface="+mn-cs"/>
              </a:rPr>
              <a:t>山东友硕生物科技有限公司厂区</a:t>
            </a:r>
            <a:endParaRPr kumimoji="0" lang="zh-CN" altLang="en-US" sz="2000" b="1" i="0" u="none" strike="noStrike" kern="1200" cap="none" spc="0" normalizeH="0" baseline="0" noProof="0" dirty="0">
              <a:ln>
                <a:noFill/>
              </a:ln>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033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left)">
                                      <p:cBhvr>
                                        <p:cTn id="12" dur="500"/>
                                        <p:tgtEl>
                                          <p:spTgt spid="2"/>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p:tgtEl>
                                          <p:spTgt spid="26"/>
                                        </p:tgtEl>
                                        <p:attrNameLst>
                                          <p:attrName>ppt_x</p:attrName>
                                        </p:attrNameLst>
                                      </p:cBhvr>
                                      <p:tavLst>
                                        <p:tav tm="0">
                                          <p:val>
                                            <p:strVal val="#ppt_x-#ppt_w*1.125000"/>
                                          </p:val>
                                        </p:tav>
                                        <p:tav tm="100000">
                                          <p:val>
                                            <p:strVal val="#ppt_x"/>
                                          </p:val>
                                        </p:tav>
                                      </p:tavLst>
                                    </p:anim>
                                    <p:animEffect transition="in" filter="wipe(right)">
                                      <p:cBhvr>
                                        <p:cTn id="17" dur="500"/>
                                        <p:tgtEl>
                                          <p:spTgt spid="26"/>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anim calcmode="lin" valueType="num">
                                      <p:cBhvr>
                                        <p:cTn id="22" dur="500" fill="hold"/>
                                        <p:tgtEl>
                                          <p:spTgt spid="28"/>
                                        </p:tgtEl>
                                        <p:attrNameLst>
                                          <p:attrName>ppt_x</p:attrName>
                                        </p:attrNameLst>
                                      </p:cBhvr>
                                      <p:tavLst>
                                        <p:tav tm="0">
                                          <p:val>
                                            <p:strVal val="#ppt_x"/>
                                          </p:val>
                                        </p:tav>
                                        <p:tav tm="100000">
                                          <p:val>
                                            <p:strVal val="#ppt_x"/>
                                          </p:val>
                                        </p:tav>
                                      </p:tavLst>
                                    </p:anim>
                                    <p:anim calcmode="lin" valueType="num">
                                      <p:cBhvr>
                                        <p:cTn id="23" dur="500" fill="hold"/>
                                        <p:tgtEl>
                                          <p:spTgt spid="2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p:tgtEl>
                                          <p:spTgt spid="11"/>
                                        </p:tgtEl>
                                        <p:attrNameLst>
                                          <p:attrName>ppt_x</p:attrName>
                                        </p:attrNameLst>
                                      </p:cBhvr>
                                      <p:tavLst>
                                        <p:tav tm="0">
                                          <p:val>
                                            <p:strVal val="#ppt_x-#ppt_w*1.125000"/>
                                          </p:val>
                                        </p:tav>
                                        <p:tav tm="100000">
                                          <p:val>
                                            <p:strVal val="#ppt_x"/>
                                          </p:val>
                                        </p:tav>
                                      </p:tavLst>
                                    </p:anim>
                                    <p:animEffect transition="in" filter="wipe(right)">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00" name="AutoShape 4"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02" name="AutoShape 6"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0" name="TextBox 49"/>
          <p:cNvSpPr txBox="1"/>
          <p:nvPr/>
        </p:nvSpPr>
        <p:spPr>
          <a:xfrm>
            <a:off x="772868" y="161501"/>
            <a:ext cx="6463428" cy="461665"/>
          </a:xfrm>
          <a:prstGeom prst="rect">
            <a:avLst/>
          </a:prstGeom>
          <a:noFill/>
        </p:spPr>
        <p:txBody>
          <a:bodyPr wrap="square" rtlCol="0">
            <a:spAutoFit/>
          </a:bodyPr>
          <a:lstStyle/>
          <a:p>
            <a:pPr lvl="0">
              <a:defRPr/>
            </a:pPr>
            <a:r>
              <a:rPr lang="zh-CN" altLang="en-US" sz="2400" b="1" dirty="0" smtClean="0">
                <a:solidFill>
                  <a:srgbClr val="3399FF"/>
                </a:solidFill>
                <a:latin typeface="微软雅黑"/>
                <a:ea typeface="微软雅黑"/>
              </a:rPr>
              <a:t>二、邹城</a:t>
            </a:r>
            <a:r>
              <a:rPr lang="zh-CN" altLang="en-US" sz="2400" b="1" dirty="0">
                <a:solidFill>
                  <a:srgbClr val="3399FF"/>
                </a:solidFill>
                <a:latin typeface="微软雅黑"/>
                <a:ea typeface="微软雅黑"/>
              </a:rPr>
              <a:t>食用菌产业标准化</a:t>
            </a:r>
            <a:r>
              <a:rPr lang="zh-CN" altLang="en-US" sz="2400" b="1" dirty="0" smtClean="0">
                <a:solidFill>
                  <a:srgbClr val="3399FF"/>
                </a:solidFill>
                <a:latin typeface="微软雅黑"/>
                <a:ea typeface="微软雅黑"/>
              </a:rPr>
              <a:t>现状</a:t>
            </a:r>
            <a:r>
              <a:rPr lang="en-US" altLang="zh-CN" sz="2400" b="1" dirty="0" smtClean="0">
                <a:solidFill>
                  <a:srgbClr val="3399FF"/>
                </a:solidFill>
                <a:latin typeface="微软雅黑"/>
                <a:ea typeface="微软雅黑"/>
              </a:rPr>
              <a:t>—01.</a:t>
            </a:r>
            <a:r>
              <a:rPr lang="zh-CN" altLang="en-US" sz="2400" b="1" dirty="0" smtClean="0">
                <a:solidFill>
                  <a:srgbClr val="3399FF"/>
                </a:solidFill>
                <a:latin typeface="微软雅黑"/>
                <a:ea typeface="微软雅黑"/>
              </a:rPr>
              <a:t>政府重视</a:t>
            </a:r>
            <a:endParaRPr lang="zh-CN" altLang="en-US" sz="2400" b="1" dirty="0">
              <a:solidFill>
                <a:srgbClr val="3399FF"/>
              </a:solidFill>
              <a:latin typeface="微软雅黑"/>
              <a:ea typeface="微软雅黑"/>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656901"/>
            <a:ext cx="3074242" cy="3304342"/>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635" y="1602332"/>
            <a:ext cx="3151060" cy="3384376"/>
          </a:xfrm>
          <a:prstGeom prst="rect">
            <a:avLst/>
          </a:prstGeom>
        </p:spPr>
      </p:pic>
      <p:sp>
        <p:nvSpPr>
          <p:cNvPr id="13" name="文本框 12"/>
          <p:cNvSpPr txBox="1"/>
          <p:nvPr/>
        </p:nvSpPr>
        <p:spPr>
          <a:xfrm>
            <a:off x="3795818" y="1393983"/>
            <a:ext cx="1107996" cy="3528392"/>
          </a:xfrm>
          <a:prstGeom prst="rect">
            <a:avLst/>
          </a:prstGeom>
          <a:noFill/>
        </p:spPr>
        <p:txBody>
          <a:bodyPr vert="eaVert" wrap="square" rtlCol="0">
            <a:spAutoFit/>
          </a:bodyPr>
          <a:lstStyle/>
          <a:p>
            <a:r>
              <a:rPr lang="zh-CN" altLang="en-US" sz="6000" b="1" dirty="0" smtClean="0">
                <a:solidFill>
                  <a:srgbClr val="002060"/>
                </a:solidFill>
                <a:latin typeface="华文彩云" panose="02010800040101010101" pitchFamily="2" charset="-122"/>
                <a:ea typeface="华文彩云" panose="02010800040101010101" pitchFamily="2" charset="-122"/>
              </a:rPr>
              <a:t>政府</a:t>
            </a:r>
            <a:r>
              <a:rPr lang="zh-CN" altLang="en-US" sz="6000" dirty="0" smtClean="0">
                <a:solidFill>
                  <a:srgbClr val="002060"/>
                </a:solidFill>
                <a:latin typeface="华文彩云" panose="02010800040101010101" pitchFamily="2" charset="-122"/>
                <a:ea typeface="华文彩云" panose="02010800040101010101" pitchFamily="2" charset="-122"/>
              </a:rPr>
              <a:t>重视</a:t>
            </a:r>
            <a:endParaRPr lang="zh-CN" altLang="en-US" sz="6000" dirty="0">
              <a:solidFill>
                <a:srgbClr val="002060"/>
              </a:solidFill>
              <a:latin typeface="华文彩云" panose="02010800040101010101" pitchFamily="2" charset="-122"/>
              <a:ea typeface="华文彩云" panose="02010800040101010101" pitchFamily="2" charset="-122"/>
            </a:endParaRPr>
          </a:p>
        </p:txBody>
      </p:sp>
      <p:sp>
        <p:nvSpPr>
          <p:cNvPr id="14" name="圆角矩形 13"/>
          <p:cNvSpPr/>
          <p:nvPr/>
        </p:nvSpPr>
        <p:spPr>
          <a:xfrm>
            <a:off x="467635" y="747652"/>
            <a:ext cx="3307482"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方正小标宋简体" panose="03000509000000000000" pitchFamily="65" charset="-122"/>
                <a:ea typeface="方正小标宋简体" panose="03000509000000000000" pitchFamily="65" charset="-122"/>
              </a:rPr>
              <a:t>成立了由市长任组长分管副市长任副组长的标准化协调机制，统一协调全市标准化工作</a:t>
            </a:r>
            <a:endParaRPr lang="zh-CN" altLang="en-US" dirty="0">
              <a:latin typeface="方正小标宋简体" panose="03000509000000000000" pitchFamily="65" charset="-122"/>
              <a:ea typeface="方正小标宋简体" panose="03000509000000000000" pitchFamily="65" charset="-122"/>
            </a:endParaRPr>
          </a:p>
        </p:txBody>
      </p:sp>
      <p:sp>
        <p:nvSpPr>
          <p:cNvPr id="21" name="圆角矩形 20"/>
          <p:cNvSpPr/>
          <p:nvPr/>
        </p:nvSpPr>
        <p:spPr>
          <a:xfrm>
            <a:off x="5175460" y="3994978"/>
            <a:ext cx="3307482" cy="936104"/>
          </a:xfrm>
          <a:prstGeom prst="round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方正小标宋简体" panose="03000509000000000000" pitchFamily="65" charset="-122"/>
                <a:ea typeface="方正小标宋简体" panose="03000509000000000000" pitchFamily="65" charset="-122"/>
              </a:rPr>
              <a:t>出台了深入</a:t>
            </a:r>
            <a:r>
              <a:rPr lang="zh-CN" altLang="en-US" dirty="0" smtClean="0">
                <a:latin typeface="方正小标宋简体" panose="03000509000000000000" pitchFamily="65" charset="-122"/>
                <a:ea typeface="方正小标宋简体" panose="03000509000000000000" pitchFamily="65" charset="-122"/>
              </a:rPr>
              <a:t>实施标准化带动</a:t>
            </a:r>
            <a:r>
              <a:rPr lang="zh-CN" altLang="en-US" dirty="0">
                <a:latin typeface="方正小标宋简体" panose="03000509000000000000" pitchFamily="65" charset="-122"/>
                <a:ea typeface="方正小标宋简体" panose="03000509000000000000" pitchFamily="65" charset="-122"/>
              </a:rPr>
              <a:t>战略的实施意见</a:t>
            </a:r>
          </a:p>
        </p:txBody>
      </p:sp>
    </p:spTree>
    <p:extLst>
      <p:ext uri="{BB962C8B-B14F-4D97-AF65-F5344CB8AC3E}">
        <p14:creationId xmlns:p14="http://schemas.microsoft.com/office/powerpoint/2010/main" val="2201560938"/>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0"/>
                                        </p:tgtEl>
                                        <p:attrNameLst>
                                          <p:attrName>style.visibility</p:attrName>
                                        </p:attrNameLst>
                                      </p:cBhvr>
                                      <p:to>
                                        <p:strVal val="visible"/>
                                      </p:to>
                                    </p:set>
                                    <p:anim calcmode="lin" valueType="num">
                                      <p:cBhvr>
                                        <p:cTn id="15" dur="4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0"/>
                                        </p:tgtEl>
                                        <p:attrNameLst>
                                          <p:attrName>ppt_y</p:attrName>
                                        </p:attrNameLst>
                                      </p:cBhvr>
                                      <p:tavLst>
                                        <p:tav tm="0">
                                          <p:val>
                                            <p:strVal val="#ppt_y"/>
                                          </p:val>
                                        </p:tav>
                                        <p:tav tm="100000">
                                          <p:val>
                                            <p:strVal val="#ppt_y"/>
                                          </p:val>
                                        </p:tav>
                                      </p:tavLst>
                                    </p:anim>
                                    <p:anim calcmode="lin" valueType="num">
                                      <p:cBhvr>
                                        <p:cTn id="17" dur="4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0"/>
                                        </p:tgtEl>
                                      </p:cBhvr>
                                    </p:animEffect>
                                  </p:childTnLst>
                                </p:cTn>
                              </p:par>
                            </p:childTnLst>
                          </p:cTn>
                        </p:par>
                        <p:par>
                          <p:cTn id="20" fill="hold">
                            <p:stCondLst>
                              <p:cond delay="184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284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34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p:stCondLst>
                              <p:cond delay="3840"/>
                            </p:stCondLst>
                            <p:childTnLst>
                              <p:par>
                                <p:cTn id="35" presetID="10"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par>
                          <p:cTn id="38" fill="hold">
                            <p:stCondLst>
                              <p:cond delay="4340"/>
                            </p:stCondLst>
                            <p:childTnLst>
                              <p:par>
                                <p:cTn id="39" presetID="10"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0" grpId="0"/>
      <p:bldP spid="13" grpId="0"/>
      <p:bldP spid="14"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00" name="AutoShape 4"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02" name="AutoShape 6"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0" name="TextBox 49"/>
          <p:cNvSpPr txBox="1"/>
          <p:nvPr/>
        </p:nvSpPr>
        <p:spPr>
          <a:xfrm>
            <a:off x="776840" y="161500"/>
            <a:ext cx="6967484" cy="461665"/>
          </a:xfrm>
          <a:prstGeom prst="rect">
            <a:avLst/>
          </a:prstGeom>
          <a:noFill/>
        </p:spPr>
        <p:txBody>
          <a:bodyPr wrap="square" rtlCol="0">
            <a:spAutoFit/>
          </a:bodyPr>
          <a:lstStyle/>
          <a:p>
            <a:pPr lvl="0"/>
            <a:r>
              <a:rPr lang="zh-CN" altLang="en-US" sz="2400" b="1" dirty="0" smtClean="0">
                <a:solidFill>
                  <a:srgbClr val="3399FF"/>
                </a:solidFill>
                <a:latin typeface="微软雅黑"/>
                <a:ea typeface="微软雅黑"/>
              </a:rPr>
              <a:t>二、邹城</a:t>
            </a:r>
            <a:r>
              <a:rPr lang="zh-CN" altLang="en-US" sz="2400" b="1" dirty="0">
                <a:solidFill>
                  <a:srgbClr val="3399FF"/>
                </a:solidFill>
                <a:latin typeface="微软雅黑"/>
                <a:ea typeface="微软雅黑"/>
              </a:rPr>
              <a:t>食用菌产业标准化</a:t>
            </a:r>
            <a:r>
              <a:rPr lang="zh-CN" altLang="en-US" sz="2400" b="1" dirty="0" smtClean="0">
                <a:solidFill>
                  <a:srgbClr val="3399FF"/>
                </a:solidFill>
                <a:latin typeface="微软雅黑"/>
                <a:ea typeface="微软雅黑"/>
              </a:rPr>
              <a:t>现状</a:t>
            </a:r>
            <a:r>
              <a:rPr lang="en-US" altLang="zh-CN" sz="2400" b="1" dirty="0" smtClean="0">
                <a:solidFill>
                  <a:srgbClr val="3399FF"/>
                </a:solidFill>
                <a:latin typeface="微软雅黑"/>
                <a:ea typeface="微软雅黑"/>
              </a:rPr>
              <a:t>—01.</a:t>
            </a:r>
            <a:r>
              <a:rPr lang="zh-CN" altLang="en-US" sz="2400" b="1" dirty="0" smtClean="0">
                <a:solidFill>
                  <a:srgbClr val="3399FF"/>
                </a:solidFill>
                <a:latin typeface="微软雅黑"/>
                <a:ea typeface="微软雅黑"/>
              </a:rPr>
              <a:t>政府重视</a:t>
            </a:r>
            <a:endParaRPr kumimoji="0" lang="zh-CN" altLang="en-US" sz="2400" b="1" i="0" u="none" strike="noStrike" kern="1200" cap="none" spc="0" normalizeH="0" baseline="0" noProof="0" dirty="0">
              <a:ln>
                <a:noFill/>
              </a:ln>
              <a:solidFill>
                <a:srgbClr val="3399FF"/>
              </a:solidFill>
              <a:effectLst/>
              <a:uLnTx/>
              <a:uFillTx/>
              <a:latin typeface="微软雅黑"/>
              <a:ea typeface="微软雅黑"/>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929" y="624534"/>
            <a:ext cx="2796702" cy="3675408"/>
          </a:xfrm>
          <a:prstGeom prst="rect">
            <a:avLst/>
          </a:prstGeom>
        </p:spPr>
      </p:pic>
      <p:sp>
        <p:nvSpPr>
          <p:cNvPr id="3" name="文本框 2"/>
          <p:cNvSpPr txBox="1"/>
          <p:nvPr/>
        </p:nvSpPr>
        <p:spPr>
          <a:xfrm>
            <a:off x="109610" y="2527330"/>
            <a:ext cx="2541581" cy="369332"/>
          </a:xfrm>
          <a:prstGeom prst="rect">
            <a:avLst/>
          </a:prstGeom>
          <a:noFill/>
        </p:spPr>
        <p:txBody>
          <a:bodyPr wrap="square" rtlCol="0">
            <a:spAutoFit/>
          </a:bodyPr>
          <a:lstStyle/>
          <a:p>
            <a:r>
              <a:rPr lang="zh-CN" altLang="en-US" dirty="0" smtClean="0">
                <a:latin typeface="方正小标宋简体" panose="03000509000000000000" pitchFamily="65" charset="-122"/>
                <a:ea typeface="方正小标宋简体" panose="03000509000000000000" pitchFamily="65" charset="-122"/>
              </a:rPr>
              <a:t>：</a:t>
            </a:r>
            <a:endParaRPr lang="zh-CN" altLang="en-US" dirty="0">
              <a:latin typeface="方正小标宋简体" panose="03000509000000000000" pitchFamily="65" charset="-122"/>
              <a:ea typeface="方正小标宋简体" panose="03000509000000000000" pitchFamily="65" charset="-122"/>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6176" y="649027"/>
            <a:ext cx="5572125" cy="2164609"/>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3281" y="2711996"/>
            <a:ext cx="5762370" cy="2191026"/>
          </a:xfrm>
          <a:prstGeom prst="rect">
            <a:avLst/>
          </a:prstGeom>
        </p:spPr>
      </p:pic>
      <p:cxnSp>
        <p:nvCxnSpPr>
          <p:cNvPr id="8" name="直接连接符 7"/>
          <p:cNvCxnSpPr/>
          <p:nvPr/>
        </p:nvCxnSpPr>
        <p:spPr>
          <a:xfrm>
            <a:off x="4152838" y="1404017"/>
            <a:ext cx="1488782" cy="574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直接连接符 9"/>
          <p:cNvCxnSpPr/>
          <p:nvPr/>
        </p:nvCxnSpPr>
        <p:spPr>
          <a:xfrm flipV="1">
            <a:off x="7668344" y="1389999"/>
            <a:ext cx="1080120" cy="8847"/>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直接连接符 12"/>
          <p:cNvCxnSpPr/>
          <p:nvPr/>
        </p:nvCxnSpPr>
        <p:spPr>
          <a:xfrm>
            <a:off x="6212822" y="1654768"/>
            <a:ext cx="23138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直接连接符 14"/>
          <p:cNvCxnSpPr/>
          <p:nvPr/>
        </p:nvCxnSpPr>
        <p:spPr>
          <a:xfrm>
            <a:off x="7668344" y="1654768"/>
            <a:ext cx="10801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直接连接符 18"/>
          <p:cNvCxnSpPr/>
          <p:nvPr/>
        </p:nvCxnSpPr>
        <p:spPr>
          <a:xfrm flipV="1">
            <a:off x="3325230" y="1912350"/>
            <a:ext cx="3767050" cy="3055"/>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直接连接符 20"/>
          <p:cNvCxnSpPr/>
          <p:nvPr/>
        </p:nvCxnSpPr>
        <p:spPr>
          <a:xfrm>
            <a:off x="3720790" y="2211710"/>
            <a:ext cx="43204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直接连接符 27"/>
          <p:cNvCxnSpPr/>
          <p:nvPr/>
        </p:nvCxnSpPr>
        <p:spPr>
          <a:xfrm flipV="1">
            <a:off x="3354596" y="1654768"/>
            <a:ext cx="2732161" cy="606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直接连接符 30"/>
          <p:cNvCxnSpPr/>
          <p:nvPr/>
        </p:nvCxnSpPr>
        <p:spPr>
          <a:xfrm flipV="1">
            <a:off x="4897229" y="2434379"/>
            <a:ext cx="2411075" cy="16892"/>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直接连接符 32"/>
          <p:cNvCxnSpPr/>
          <p:nvPr/>
        </p:nvCxnSpPr>
        <p:spPr>
          <a:xfrm>
            <a:off x="8047680" y="2434379"/>
            <a:ext cx="32144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直接连接符 57"/>
          <p:cNvCxnSpPr/>
          <p:nvPr/>
        </p:nvCxnSpPr>
        <p:spPr>
          <a:xfrm>
            <a:off x="4152838" y="2728778"/>
            <a:ext cx="12112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直接连接符 59"/>
          <p:cNvCxnSpPr/>
          <p:nvPr/>
        </p:nvCxnSpPr>
        <p:spPr>
          <a:xfrm>
            <a:off x="6588224" y="2728778"/>
            <a:ext cx="11561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3" name="直接连接符 62"/>
          <p:cNvCxnSpPr/>
          <p:nvPr/>
        </p:nvCxnSpPr>
        <p:spPr>
          <a:xfrm>
            <a:off x="7960290" y="2728778"/>
            <a:ext cx="36004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97" name="直接连接符 4096"/>
          <p:cNvCxnSpPr/>
          <p:nvPr/>
        </p:nvCxnSpPr>
        <p:spPr>
          <a:xfrm>
            <a:off x="4235430" y="2982483"/>
            <a:ext cx="1607562" cy="6512"/>
          </a:xfrm>
          <a:prstGeom prst="line">
            <a:avLst/>
          </a:prstGeom>
        </p:spPr>
        <p:style>
          <a:lnRef idx="2">
            <a:schemeClr val="accent1"/>
          </a:lnRef>
          <a:fillRef idx="0">
            <a:schemeClr val="accent1"/>
          </a:fillRef>
          <a:effectRef idx="1">
            <a:schemeClr val="accent1"/>
          </a:effectRef>
          <a:fontRef idx="minor">
            <a:schemeClr val="tx1"/>
          </a:fontRef>
        </p:style>
      </p:cxnSp>
      <p:cxnSp>
        <p:nvCxnSpPr>
          <p:cNvPr id="4099" name="直接连接符 4098"/>
          <p:cNvCxnSpPr/>
          <p:nvPr/>
        </p:nvCxnSpPr>
        <p:spPr>
          <a:xfrm>
            <a:off x="6876256" y="3306748"/>
            <a:ext cx="195204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05" name="直接连接符 4104"/>
          <p:cNvCxnSpPr/>
          <p:nvPr/>
        </p:nvCxnSpPr>
        <p:spPr>
          <a:xfrm>
            <a:off x="5960794" y="3939902"/>
            <a:ext cx="50405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08" name="直接连接符 4107"/>
          <p:cNvCxnSpPr/>
          <p:nvPr/>
        </p:nvCxnSpPr>
        <p:spPr>
          <a:xfrm>
            <a:off x="7092280" y="3939902"/>
            <a:ext cx="173602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10" name="直接连接符 4109"/>
          <p:cNvCxnSpPr/>
          <p:nvPr/>
        </p:nvCxnSpPr>
        <p:spPr>
          <a:xfrm>
            <a:off x="3354596" y="4227934"/>
            <a:ext cx="100138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12" name="直接连接符 4111"/>
          <p:cNvCxnSpPr/>
          <p:nvPr/>
        </p:nvCxnSpPr>
        <p:spPr>
          <a:xfrm>
            <a:off x="5960794" y="4515966"/>
            <a:ext cx="141951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14" name="直接连接符 4113"/>
          <p:cNvCxnSpPr/>
          <p:nvPr/>
        </p:nvCxnSpPr>
        <p:spPr>
          <a:xfrm>
            <a:off x="3325230" y="3651870"/>
            <a:ext cx="238658" cy="0"/>
          </a:xfrm>
          <a:prstGeom prst="line">
            <a:avLst/>
          </a:prstGeom>
        </p:spPr>
        <p:style>
          <a:lnRef idx="2">
            <a:schemeClr val="accent1"/>
          </a:lnRef>
          <a:fillRef idx="0">
            <a:schemeClr val="accent1"/>
          </a:fillRef>
          <a:effectRef idx="1">
            <a:schemeClr val="accent1"/>
          </a:effectRef>
          <a:fontRef idx="minor">
            <a:schemeClr val="tx1"/>
          </a:fontRef>
        </p:style>
      </p:cxnSp>
      <p:sp>
        <p:nvSpPr>
          <p:cNvPr id="4116" name="矩形标注 4115"/>
          <p:cNvSpPr/>
          <p:nvPr/>
        </p:nvSpPr>
        <p:spPr>
          <a:xfrm>
            <a:off x="244260" y="3582637"/>
            <a:ext cx="1971990" cy="1290594"/>
          </a:xfrm>
          <a:prstGeom prst="wedgeRectCallout">
            <a:avLst>
              <a:gd name="adj1" fmla="val 97379"/>
              <a:gd name="adj2" fmla="val -156144"/>
            </a:avLst>
          </a:prstGeom>
          <a:solidFill>
            <a:schemeClr val="accent4">
              <a:lumMod val="60000"/>
              <a:lumOff val="40000"/>
              <a:alpha val="63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楷体" panose="02010609060101010101" pitchFamily="49" charset="-122"/>
                <a:ea typeface="楷体" panose="02010609060101010101" pitchFamily="49" charset="-122"/>
              </a:rPr>
              <a:t>2014</a:t>
            </a:r>
            <a:r>
              <a:rPr lang="zh-CN" altLang="en-US" dirty="0">
                <a:solidFill>
                  <a:schemeClr val="tx1"/>
                </a:solidFill>
                <a:latin typeface="楷体" panose="02010609060101010101" pitchFamily="49" charset="-122"/>
                <a:ea typeface="楷体" panose="02010609060101010101" pitchFamily="49" charset="-122"/>
              </a:rPr>
              <a:t>年邹城市农产品质量安全和品牌建设实施方案中明确指出：</a:t>
            </a:r>
          </a:p>
        </p:txBody>
      </p:sp>
      <p:cxnSp>
        <p:nvCxnSpPr>
          <p:cNvPr id="86" name="直接连接符 85"/>
          <p:cNvCxnSpPr/>
          <p:nvPr/>
        </p:nvCxnSpPr>
        <p:spPr>
          <a:xfrm>
            <a:off x="4231610" y="1135913"/>
            <a:ext cx="2096905" cy="165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277716881"/>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0"/>
                                        </p:tgtEl>
                                        <p:attrNameLst>
                                          <p:attrName>style.visibility</p:attrName>
                                        </p:attrNameLst>
                                      </p:cBhvr>
                                      <p:to>
                                        <p:strVal val="visible"/>
                                      </p:to>
                                    </p:set>
                                    <p:anim calcmode="lin" valueType="num">
                                      <p:cBhvr>
                                        <p:cTn id="15" dur="4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0"/>
                                        </p:tgtEl>
                                        <p:attrNameLst>
                                          <p:attrName>ppt_y</p:attrName>
                                        </p:attrNameLst>
                                      </p:cBhvr>
                                      <p:tavLst>
                                        <p:tav tm="0">
                                          <p:val>
                                            <p:strVal val="#ppt_y"/>
                                          </p:val>
                                        </p:tav>
                                        <p:tav tm="100000">
                                          <p:val>
                                            <p:strVal val="#ppt_y"/>
                                          </p:val>
                                        </p:tav>
                                      </p:tavLst>
                                    </p:anim>
                                    <p:anim calcmode="lin" valueType="num">
                                      <p:cBhvr>
                                        <p:cTn id="17" dur="4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0"/>
                                        </p:tgtEl>
                                      </p:cBhvr>
                                    </p:animEffect>
                                  </p:childTnLst>
                                </p:cTn>
                              </p:par>
                            </p:childTnLst>
                          </p:cTn>
                        </p:par>
                        <p:par>
                          <p:cTn id="20" fill="hold">
                            <p:stCondLst>
                              <p:cond delay="184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340"/>
                            </p:stCondLst>
                            <p:childTnLst>
                              <p:par>
                                <p:cTn id="25" presetID="10"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par>
                          <p:cTn id="28" fill="hold">
                            <p:stCondLst>
                              <p:cond delay="2840"/>
                            </p:stCondLst>
                            <p:childTnLst>
                              <p:par>
                                <p:cTn id="29" presetID="10" presetClass="entr" presetSubtype="0" fill="hold" grpId="0" nodeType="afterEffect">
                                  <p:stCondLst>
                                    <p:cond delay="0"/>
                                  </p:stCondLst>
                                  <p:childTnLst>
                                    <p:set>
                                      <p:cBhvr>
                                        <p:cTn id="30" dur="1" fill="hold">
                                          <p:stCondLst>
                                            <p:cond delay="0"/>
                                          </p:stCondLst>
                                        </p:cTn>
                                        <p:tgtEl>
                                          <p:spTgt spid="4116"/>
                                        </p:tgtEl>
                                        <p:attrNameLst>
                                          <p:attrName>style.visibility</p:attrName>
                                        </p:attrNameLst>
                                      </p:cBhvr>
                                      <p:to>
                                        <p:strVal val="visible"/>
                                      </p:to>
                                    </p:set>
                                    <p:animEffect transition="in" filter="fade">
                                      <p:cBhvr>
                                        <p:cTn id="31" dur="500"/>
                                        <p:tgtEl>
                                          <p:spTgt spid="4116"/>
                                        </p:tgtEl>
                                      </p:cBhvr>
                                    </p:animEffect>
                                  </p:childTnLst>
                                </p:cTn>
                              </p:par>
                            </p:childTnLst>
                          </p:cTn>
                        </p:par>
                        <p:par>
                          <p:cTn id="32" fill="hold">
                            <p:stCondLst>
                              <p:cond delay="334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par>
                                <p:cTn id="36" presetID="10"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par>
                          <p:cTn id="39" fill="hold">
                            <p:stCondLst>
                              <p:cond delay="3840"/>
                            </p:stCondLst>
                            <p:childTnLst>
                              <p:par>
                                <p:cTn id="40" presetID="10" presetClass="entr" presetSubtype="0" fill="hold" nodeType="afterEffect">
                                  <p:stCondLst>
                                    <p:cond delay="0"/>
                                  </p:stCondLst>
                                  <p:childTnLst>
                                    <p:set>
                                      <p:cBhvr>
                                        <p:cTn id="41" dur="1" fill="hold">
                                          <p:stCondLst>
                                            <p:cond delay="0"/>
                                          </p:stCondLst>
                                        </p:cTn>
                                        <p:tgtEl>
                                          <p:spTgt spid="86"/>
                                        </p:tgtEl>
                                        <p:attrNameLst>
                                          <p:attrName>style.visibility</p:attrName>
                                        </p:attrNameLst>
                                      </p:cBhvr>
                                      <p:to>
                                        <p:strVal val="visible"/>
                                      </p:to>
                                    </p:set>
                                    <p:animEffect transition="in" filter="fade">
                                      <p:cBhvr>
                                        <p:cTn id="42" dur="500"/>
                                        <p:tgtEl>
                                          <p:spTgt spid="86"/>
                                        </p:tgtEl>
                                      </p:cBhvr>
                                    </p:animEffect>
                                  </p:childTnLst>
                                </p:cTn>
                              </p:par>
                            </p:childTnLst>
                          </p:cTn>
                        </p:par>
                        <p:par>
                          <p:cTn id="43" fill="hold">
                            <p:stCondLst>
                              <p:cond delay="4340"/>
                            </p:stCondLst>
                            <p:childTnLst>
                              <p:par>
                                <p:cTn id="44" presetID="10" presetClass="entr" presetSubtype="0"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childTnLst>
                          </p:cTn>
                        </p:par>
                        <p:par>
                          <p:cTn id="47" fill="hold">
                            <p:stCondLst>
                              <p:cond delay="4840"/>
                            </p:stCondLst>
                            <p:childTnLst>
                              <p:par>
                                <p:cTn id="48" presetID="10" presetClass="entr" presetSubtype="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par>
                          <p:cTn id="51" fill="hold">
                            <p:stCondLst>
                              <p:cond delay="5340"/>
                            </p:stCondLst>
                            <p:childTnLst>
                              <p:par>
                                <p:cTn id="52" presetID="10" presetClass="entr" presetSubtype="0"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childTnLst>
                          </p:cTn>
                        </p:par>
                        <p:par>
                          <p:cTn id="55" fill="hold">
                            <p:stCondLst>
                              <p:cond delay="5840"/>
                            </p:stCondLst>
                            <p:childTnLst>
                              <p:par>
                                <p:cTn id="56" presetID="10" presetClass="entr" presetSubtype="0"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par>
                          <p:cTn id="59" fill="hold">
                            <p:stCondLst>
                              <p:cond delay="6340"/>
                            </p:stCondLst>
                            <p:childTnLst>
                              <p:par>
                                <p:cTn id="60" presetID="10" presetClass="entr" presetSubtype="0"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par>
                          <p:cTn id="63" fill="hold">
                            <p:stCondLst>
                              <p:cond delay="6840"/>
                            </p:stCondLst>
                            <p:childTnLst>
                              <p:par>
                                <p:cTn id="64" presetID="10" presetClass="entr" presetSubtype="0"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par>
                          <p:cTn id="67" fill="hold">
                            <p:stCondLst>
                              <p:cond delay="7340"/>
                            </p:stCondLst>
                            <p:childTnLst>
                              <p:par>
                                <p:cTn id="68" presetID="10" presetClass="entr" presetSubtype="0" fill="hold"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childTnLst>
                          </p:cTn>
                        </p:par>
                        <p:par>
                          <p:cTn id="71" fill="hold">
                            <p:stCondLst>
                              <p:cond delay="7840"/>
                            </p:stCondLst>
                            <p:childTnLst>
                              <p:par>
                                <p:cTn id="72" presetID="10" presetClass="entr" presetSubtype="0" fill="hold"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par>
                          <p:cTn id="75" fill="hold">
                            <p:stCondLst>
                              <p:cond delay="8340"/>
                            </p:stCondLst>
                            <p:childTnLst>
                              <p:par>
                                <p:cTn id="76" presetID="10" presetClass="entr" presetSubtype="0" fill="hold"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fade">
                                      <p:cBhvr>
                                        <p:cTn id="78" dur="500"/>
                                        <p:tgtEl>
                                          <p:spTgt spid="33"/>
                                        </p:tgtEl>
                                      </p:cBhvr>
                                    </p:animEffect>
                                  </p:childTnLst>
                                </p:cTn>
                              </p:par>
                            </p:childTnLst>
                          </p:cTn>
                        </p:par>
                        <p:par>
                          <p:cTn id="79" fill="hold">
                            <p:stCondLst>
                              <p:cond delay="8840"/>
                            </p:stCondLst>
                            <p:childTnLst>
                              <p:par>
                                <p:cTn id="80" presetID="10" presetClass="entr" presetSubtype="0" fill="hold" nodeType="afterEffect">
                                  <p:stCondLst>
                                    <p:cond delay="0"/>
                                  </p:stCondLst>
                                  <p:childTnLst>
                                    <p:set>
                                      <p:cBhvr>
                                        <p:cTn id="81" dur="1" fill="hold">
                                          <p:stCondLst>
                                            <p:cond delay="0"/>
                                          </p:stCondLst>
                                        </p:cTn>
                                        <p:tgtEl>
                                          <p:spTgt spid="58"/>
                                        </p:tgtEl>
                                        <p:attrNameLst>
                                          <p:attrName>style.visibility</p:attrName>
                                        </p:attrNameLst>
                                      </p:cBhvr>
                                      <p:to>
                                        <p:strVal val="visible"/>
                                      </p:to>
                                    </p:set>
                                    <p:animEffect transition="in" filter="fade">
                                      <p:cBhvr>
                                        <p:cTn id="82" dur="500"/>
                                        <p:tgtEl>
                                          <p:spTgt spid="58"/>
                                        </p:tgtEl>
                                      </p:cBhvr>
                                    </p:animEffect>
                                  </p:childTnLst>
                                </p:cTn>
                              </p:par>
                            </p:childTnLst>
                          </p:cTn>
                        </p:par>
                        <p:par>
                          <p:cTn id="83" fill="hold">
                            <p:stCondLst>
                              <p:cond delay="9340"/>
                            </p:stCondLst>
                            <p:childTnLst>
                              <p:par>
                                <p:cTn id="84" presetID="10" presetClass="entr" presetSubtype="0" fill="hold" nodeType="afterEffect">
                                  <p:stCondLst>
                                    <p:cond delay="0"/>
                                  </p:stCondLst>
                                  <p:childTnLst>
                                    <p:set>
                                      <p:cBhvr>
                                        <p:cTn id="85" dur="1" fill="hold">
                                          <p:stCondLst>
                                            <p:cond delay="0"/>
                                          </p:stCondLst>
                                        </p:cTn>
                                        <p:tgtEl>
                                          <p:spTgt spid="4114"/>
                                        </p:tgtEl>
                                        <p:attrNameLst>
                                          <p:attrName>style.visibility</p:attrName>
                                        </p:attrNameLst>
                                      </p:cBhvr>
                                      <p:to>
                                        <p:strVal val="visible"/>
                                      </p:to>
                                    </p:set>
                                    <p:animEffect transition="in" filter="fade">
                                      <p:cBhvr>
                                        <p:cTn id="86" dur="500"/>
                                        <p:tgtEl>
                                          <p:spTgt spid="4114"/>
                                        </p:tgtEl>
                                      </p:cBhvr>
                                    </p:animEffect>
                                  </p:childTnLst>
                                </p:cTn>
                              </p:par>
                            </p:childTnLst>
                          </p:cTn>
                        </p:par>
                        <p:par>
                          <p:cTn id="87" fill="hold">
                            <p:stCondLst>
                              <p:cond delay="9840"/>
                            </p:stCondLst>
                            <p:childTnLst>
                              <p:par>
                                <p:cTn id="88" presetID="10" presetClass="entr" presetSubtype="0" fill="hold" nodeType="afterEffect">
                                  <p:stCondLst>
                                    <p:cond delay="0"/>
                                  </p:stCondLst>
                                  <p:childTnLst>
                                    <p:set>
                                      <p:cBhvr>
                                        <p:cTn id="89" dur="1" fill="hold">
                                          <p:stCondLst>
                                            <p:cond delay="0"/>
                                          </p:stCondLst>
                                        </p:cTn>
                                        <p:tgtEl>
                                          <p:spTgt spid="4097"/>
                                        </p:tgtEl>
                                        <p:attrNameLst>
                                          <p:attrName>style.visibility</p:attrName>
                                        </p:attrNameLst>
                                      </p:cBhvr>
                                      <p:to>
                                        <p:strVal val="visible"/>
                                      </p:to>
                                    </p:set>
                                    <p:animEffect transition="in" filter="fade">
                                      <p:cBhvr>
                                        <p:cTn id="90" dur="500"/>
                                        <p:tgtEl>
                                          <p:spTgt spid="4097"/>
                                        </p:tgtEl>
                                      </p:cBhvr>
                                    </p:animEffect>
                                  </p:childTnLst>
                                </p:cTn>
                              </p:par>
                            </p:childTnLst>
                          </p:cTn>
                        </p:par>
                        <p:par>
                          <p:cTn id="91" fill="hold">
                            <p:stCondLst>
                              <p:cond delay="10340"/>
                            </p:stCondLst>
                            <p:childTnLst>
                              <p:par>
                                <p:cTn id="92" presetID="10" presetClass="entr" presetSubtype="0" fill="hold" nodeType="afterEffect">
                                  <p:stCondLst>
                                    <p:cond delay="0"/>
                                  </p:stCondLst>
                                  <p:childTnLst>
                                    <p:set>
                                      <p:cBhvr>
                                        <p:cTn id="93" dur="1" fill="hold">
                                          <p:stCondLst>
                                            <p:cond delay="0"/>
                                          </p:stCondLst>
                                        </p:cTn>
                                        <p:tgtEl>
                                          <p:spTgt spid="60"/>
                                        </p:tgtEl>
                                        <p:attrNameLst>
                                          <p:attrName>style.visibility</p:attrName>
                                        </p:attrNameLst>
                                      </p:cBhvr>
                                      <p:to>
                                        <p:strVal val="visible"/>
                                      </p:to>
                                    </p:set>
                                    <p:animEffect transition="in" filter="fade">
                                      <p:cBhvr>
                                        <p:cTn id="94" dur="500"/>
                                        <p:tgtEl>
                                          <p:spTgt spid="60"/>
                                        </p:tgtEl>
                                      </p:cBhvr>
                                    </p:animEffect>
                                  </p:childTnLst>
                                </p:cTn>
                              </p:par>
                            </p:childTnLst>
                          </p:cTn>
                        </p:par>
                        <p:par>
                          <p:cTn id="95" fill="hold">
                            <p:stCondLst>
                              <p:cond delay="10840"/>
                            </p:stCondLst>
                            <p:childTnLst>
                              <p:par>
                                <p:cTn id="96" presetID="10" presetClass="entr" presetSubtype="0" fill="hold" nodeType="afterEffect">
                                  <p:stCondLst>
                                    <p:cond delay="0"/>
                                  </p:stCondLst>
                                  <p:childTnLst>
                                    <p:set>
                                      <p:cBhvr>
                                        <p:cTn id="97" dur="1" fill="hold">
                                          <p:stCondLst>
                                            <p:cond delay="0"/>
                                          </p:stCondLst>
                                        </p:cTn>
                                        <p:tgtEl>
                                          <p:spTgt spid="63"/>
                                        </p:tgtEl>
                                        <p:attrNameLst>
                                          <p:attrName>style.visibility</p:attrName>
                                        </p:attrNameLst>
                                      </p:cBhvr>
                                      <p:to>
                                        <p:strVal val="visible"/>
                                      </p:to>
                                    </p:set>
                                    <p:animEffect transition="in" filter="fade">
                                      <p:cBhvr>
                                        <p:cTn id="98" dur="500"/>
                                        <p:tgtEl>
                                          <p:spTgt spid="63"/>
                                        </p:tgtEl>
                                      </p:cBhvr>
                                    </p:animEffect>
                                  </p:childTnLst>
                                </p:cTn>
                              </p:par>
                            </p:childTnLst>
                          </p:cTn>
                        </p:par>
                        <p:par>
                          <p:cTn id="99" fill="hold">
                            <p:stCondLst>
                              <p:cond delay="11340"/>
                            </p:stCondLst>
                            <p:childTnLst>
                              <p:par>
                                <p:cTn id="100" presetID="10" presetClass="entr" presetSubtype="0" fill="hold" nodeType="afterEffect">
                                  <p:stCondLst>
                                    <p:cond delay="0"/>
                                  </p:stCondLst>
                                  <p:childTnLst>
                                    <p:set>
                                      <p:cBhvr>
                                        <p:cTn id="101" dur="1" fill="hold">
                                          <p:stCondLst>
                                            <p:cond delay="0"/>
                                          </p:stCondLst>
                                        </p:cTn>
                                        <p:tgtEl>
                                          <p:spTgt spid="4099"/>
                                        </p:tgtEl>
                                        <p:attrNameLst>
                                          <p:attrName>style.visibility</p:attrName>
                                        </p:attrNameLst>
                                      </p:cBhvr>
                                      <p:to>
                                        <p:strVal val="visible"/>
                                      </p:to>
                                    </p:set>
                                    <p:animEffect transition="in" filter="fade">
                                      <p:cBhvr>
                                        <p:cTn id="102" dur="500"/>
                                        <p:tgtEl>
                                          <p:spTgt spid="4099"/>
                                        </p:tgtEl>
                                      </p:cBhvr>
                                    </p:animEffect>
                                  </p:childTnLst>
                                </p:cTn>
                              </p:par>
                            </p:childTnLst>
                          </p:cTn>
                        </p:par>
                        <p:par>
                          <p:cTn id="103" fill="hold">
                            <p:stCondLst>
                              <p:cond delay="11840"/>
                            </p:stCondLst>
                            <p:childTnLst>
                              <p:par>
                                <p:cTn id="104" presetID="10" presetClass="entr" presetSubtype="0" fill="hold" nodeType="afterEffect">
                                  <p:stCondLst>
                                    <p:cond delay="0"/>
                                  </p:stCondLst>
                                  <p:childTnLst>
                                    <p:set>
                                      <p:cBhvr>
                                        <p:cTn id="105" dur="1" fill="hold">
                                          <p:stCondLst>
                                            <p:cond delay="0"/>
                                          </p:stCondLst>
                                        </p:cTn>
                                        <p:tgtEl>
                                          <p:spTgt spid="4105"/>
                                        </p:tgtEl>
                                        <p:attrNameLst>
                                          <p:attrName>style.visibility</p:attrName>
                                        </p:attrNameLst>
                                      </p:cBhvr>
                                      <p:to>
                                        <p:strVal val="visible"/>
                                      </p:to>
                                    </p:set>
                                    <p:animEffect transition="in" filter="fade">
                                      <p:cBhvr>
                                        <p:cTn id="106" dur="500"/>
                                        <p:tgtEl>
                                          <p:spTgt spid="4105"/>
                                        </p:tgtEl>
                                      </p:cBhvr>
                                    </p:animEffect>
                                  </p:childTnLst>
                                </p:cTn>
                              </p:par>
                            </p:childTnLst>
                          </p:cTn>
                        </p:par>
                        <p:par>
                          <p:cTn id="107" fill="hold">
                            <p:stCondLst>
                              <p:cond delay="12340"/>
                            </p:stCondLst>
                            <p:childTnLst>
                              <p:par>
                                <p:cTn id="108" presetID="10" presetClass="entr" presetSubtype="0" fill="hold" nodeType="afterEffect">
                                  <p:stCondLst>
                                    <p:cond delay="0"/>
                                  </p:stCondLst>
                                  <p:childTnLst>
                                    <p:set>
                                      <p:cBhvr>
                                        <p:cTn id="109" dur="1" fill="hold">
                                          <p:stCondLst>
                                            <p:cond delay="0"/>
                                          </p:stCondLst>
                                        </p:cTn>
                                        <p:tgtEl>
                                          <p:spTgt spid="4108"/>
                                        </p:tgtEl>
                                        <p:attrNameLst>
                                          <p:attrName>style.visibility</p:attrName>
                                        </p:attrNameLst>
                                      </p:cBhvr>
                                      <p:to>
                                        <p:strVal val="visible"/>
                                      </p:to>
                                    </p:set>
                                    <p:animEffect transition="in" filter="fade">
                                      <p:cBhvr>
                                        <p:cTn id="110" dur="500"/>
                                        <p:tgtEl>
                                          <p:spTgt spid="4108"/>
                                        </p:tgtEl>
                                      </p:cBhvr>
                                    </p:animEffect>
                                  </p:childTnLst>
                                </p:cTn>
                              </p:par>
                            </p:childTnLst>
                          </p:cTn>
                        </p:par>
                        <p:par>
                          <p:cTn id="111" fill="hold">
                            <p:stCondLst>
                              <p:cond delay="12840"/>
                            </p:stCondLst>
                            <p:childTnLst>
                              <p:par>
                                <p:cTn id="112" presetID="10" presetClass="entr" presetSubtype="0" fill="hold" nodeType="afterEffect">
                                  <p:stCondLst>
                                    <p:cond delay="0"/>
                                  </p:stCondLst>
                                  <p:childTnLst>
                                    <p:set>
                                      <p:cBhvr>
                                        <p:cTn id="113" dur="1" fill="hold">
                                          <p:stCondLst>
                                            <p:cond delay="0"/>
                                          </p:stCondLst>
                                        </p:cTn>
                                        <p:tgtEl>
                                          <p:spTgt spid="4110"/>
                                        </p:tgtEl>
                                        <p:attrNameLst>
                                          <p:attrName>style.visibility</p:attrName>
                                        </p:attrNameLst>
                                      </p:cBhvr>
                                      <p:to>
                                        <p:strVal val="visible"/>
                                      </p:to>
                                    </p:set>
                                    <p:animEffect transition="in" filter="fade">
                                      <p:cBhvr>
                                        <p:cTn id="114" dur="500"/>
                                        <p:tgtEl>
                                          <p:spTgt spid="4110"/>
                                        </p:tgtEl>
                                      </p:cBhvr>
                                    </p:animEffect>
                                  </p:childTnLst>
                                </p:cTn>
                              </p:par>
                            </p:childTnLst>
                          </p:cTn>
                        </p:par>
                        <p:par>
                          <p:cTn id="115" fill="hold">
                            <p:stCondLst>
                              <p:cond delay="13340"/>
                            </p:stCondLst>
                            <p:childTnLst>
                              <p:par>
                                <p:cTn id="116" presetID="10" presetClass="entr" presetSubtype="0" fill="hold" nodeType="afterEffect">
                                  <p:stCondLst>
                                    <p:cond delay="0"/>
                                  </p:stCondLst>
                                  <p:childTnLst>
                                    <p:set>
                                      <p:cBhvr>
                                        <p:cTn id="117" dur="1" fill="hold">
                                          <p:stCondLst>
                                            <p:cond delay="0"/>
                                          </p:stCondLst>
                                        </p:cTn>
                                        <p:tgtEl>
                                          <p:spTgt spid="4112"/>
                                        </p:tgtEl>
                                        <p:attrNameLst>
                                          <p:attrName>style.visibility</p:attrName>
                                        </p:attrNameLst>
                                      </p:cBhvr>
                                      <p:to>
                                        <p:strVal val="visible"/>
                                      </p:to>
                                    </p:set>
                                    <p:animEffect transition="in" filter="fade">
                                      <p:cBhvr>
                                        <p:cTn id="118" dur="500"/>
                                        <p:tgtEl>
                                          <p:spTgt spid="4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0" grpId="0"/>
      <p:bldP spid="3" grpId="0"/>
      <p:bldP spid="41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sp>
        <p:nvSpPr>
          <p:cNvPr id="4100" name="AutoShape 4"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4102" name="AutoShape 6"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91755" y="0"/>
            <a:ext cx="3552245" cy="4993625"/>
          </a:xfrm>
          <a:prstGeom prst="rect">
            <a:avLst/>
          </a:pr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5999" y="47125"/>
            <a:ext cx="3577403" cy="4975197"/>
          </a:xfrm>
          <a:prstGeom prst="rect">
            <a:avLst/>
          </a:prstGeom>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25999" y="0"/>
            <a:ext cx="3618001" cy="5022322"/>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8772" y="30569"/>
            <a:ext cx="3592454" cy="5008307"/>
          </a:xfrm>
          <a:prstGeom prst="rect">
            <a:avLst/>
          </a:prstGeom>
        </p:spPr>
      </p:pic>
      <p:pic>
        <p:nvPicPr>
          <p:cNvPr id="25" name="图片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49764" y="22817"/>
            <a:ext cx="3636226" cy="4999505"/>
          </a:xfrm>
          <a:prstGeom prst="rect">
            <a:avLst/>
          </a:prstGeom>
        </p:spPr>
      </p:pic>
      <p:pic>
        <p:nvPicPr>
          <p:cNvPr id="26" name="图片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49764" y="0"/>
            <a:ext cx="3657841" cy="5068500"/>
          </a:xfrm>
          <a:prstGeom prst="rect">
            <a:avLst/>
          </a:prstGeom>
        </p:spPr>
      </p:pic>
      <p:pic>
        <p:nvPicPr>
          <p:cNvPr id="27" name="图片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25999" y="22817"/>
            <a:ext cx="3659991" cy="5043958"/>
          </a:xfrm>
          <a:prstGeom prst="rect">
            <a:avLst/>
          </a:prstGeom>
        </p:spPr>
      </p:pic>
      <p:pic>
        <p:nvPicPr>
          <p:cNvPr id="28" name="图片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18766" y="0"/>
            <a:ext cx="3636226" cy="5038876"/>
          </a:xfrm>
          <a:prstGeom prst="rect">
            <a:avLst/>
          </a:prstGeom>
        </p:spPr>
      </p:pic>
      <p:sp>
        <p:nvSpPr>
          <p:cNvPr id="50" name="TextBox 49"/>
          <p:cNvSpPr txBox="1"/>
          <p:nvPr/>
        </p:nvSpPr>
        <p:spPr>
          <a:xfrm>
            <a:off x="740102" y="154494"/>
            <a:ext cx="6496194" cy="461665"/>
          </a:xfrm>
          <a:prstGeom prst="rect">
            <a:avLst/>
          </a:prstGeom>
          <a:noFill/>
        </p:spPr>
        <p:txBody>
          <a:bodyPr wrap="square" rtlCol="0">
            <a:spAutoFit/>
          </a:bodyPr>
          <a:lstStyle/>
          <a:p>
            <a:r>
              <a:rPr lang="zh-CN" altLang="en-US" sz="2400" b="1" dirty="0" smtClean="0">
                <a:solidFill>
                  <a:srgbClr val="3399FF"/>
                </a:solidFill>
                <a:latin typeface="微软雅黑"/>
                <a:ea typeface="微软雅黑"/>
              </a:rPr>
              <a:t>二、邹城</a:t>
            </a:r>
            <a:r>
              <a:rPr lang="zh-CN" altLang="en-US" sz="2400" b="1" dirty="0">
                <a:solidFill>
                  <a:srgbClr val="3399FF"/>
                </a:solidFill>
                <a:latin typeface="微软雅黑"/>
                <a:ea typeface="微软雅黑"/>
              </a:rPr>
              <a:t>食用菌产业标准化现状</a:t>
            </a:r>
            <a:r>
              <a:rPr lang="en-US" altLang="zh-CN" sz="2400" b="1" dirty="0" smtClean="0">
                <a:solidFill>
                  <a:srgbClr val="3399FF"/>
                </a:solidFill>
                <a:latin typeface="微软雅黑"/>
                <a:ea typeface="微软雅黑"/>
              </a:rPr>
              <a:t>—02.</a:t>
            </a:r>
            <a:r>
              <a:rPr lang="zh-CN" altLang="en-US" sz="2400" b="1" dirty="0" smtClean="0">
                <a:solidFill>
                  <a:srgbClr val="3399FF"/>
                </a:solidFill>
                <a:latin typeface="微软雅黑"/>
                <a:ea typeface="微软雅黑"/>
              </a:rPr>
              <a:t>企业参与</a:t>
            </a:r>
            <a:endParaRPr lang="zh-CN" altLang="en-US" sz="2400" b="1" dirty="0">
              <a:solidFill>
                <a:srgbClr val="3399FF"/>
              </a:solidFill>
              <a:latin typeface="微软雅黑"/>
              <a:ea typeface="微软雅黑"/>
            </a:endParaRPr>
          </a:p>
        </p:txBody>
      </p:sp>
      <p:sp>
        <p:nvSpPr>
          <p:cNvPr id="4" name="文本框 3"/>
          <p:cNvSpPr txBox="1"/>
          <p:nvPr/>
        </p:nvSpPr>
        <p:spPr>
          <a:xfrm>
            <a:off x="5524401" y="2727129"/>
            <a:ext cx="3637824" cy="1107996"/>
          </a:xfrm>
          <a:prstGeom prst="rect">
            <a:avLst/>
          </a:prstGeom>
          <a:noFill/>
        </p:spPr>
        <p:txBody>
          <a:bodyPr wrap="square" rtlCol="0">
            <a:spAutoFit/>
          </a:bodyPr>
          <a:lstStyle/>
          <a:p>
            <a:r>
              <a:rPr lang="zh-CN" altLang="en-US" sz="6600" dirty="0" smtClean="0">
                <a:solidFill>
                  <a:srgbClr val="FF0000"/>
                </a:solidFill>
                <a:latin typeface="华文彩云" panose="02010800040101010101" pitchFamily="2" charset="-122"/>
                <a:ea typeface="华文彩云" panose="02010800040101010101" pitchFamily="2" charset="-122"/>
              </a:rPr>
              <a:t>企业参与</a:t>
            </a:r>
            <a:endParaRPr lang="zh-CN" altLang="en-US" sz="6600" dirty="0">
              <a:solidFill>
                <a:srgbClr val="FF0000"/>
              </a:solidFill>
              <a:latin typeface="华文彩云" panose="02010800040101010101" pitchFamily="2" charset="-122"/>
              <a:ea typeface="华文彩云" panose="02010800040101010101" pitchFamily="2" charset="-122"/>
            </a:endParaRPr>
          </a:p>
        </p:txBody>
      </p:sp>
      <p:cxnSp>
        <p:nvCxnSpPr>
          <p:cNvPr id="54" name="直接连接符 53"/>
          <p:cNvCxnSpPr/>
          <p:nvPr/>
        </p:nvCxnSpPr>
        <p:spPr bwMode="auto">
          <a:xfrm flipH="1">
            <a:off x="739200" y="616159"/>
            <a:ext cx="5200952"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圆角矩形 5"/>
          <p:cNvSpPr/>
          <p:nvPr/>
        </p:nvSpPr>
        <p:spPr>
          <a:xfrm>
            <a:off x="402411" y="684405"/>
            <a:ext cx="4961677" cy="256830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方正小标宋简体" panose="03000509000000000000" pitchFamily="65" charset="-122"/>
                <a:ea typeface="方正小标宋简体" panose="03000509000000000000" pitchFamily="65" charset="-122"/>
              </a:rPr>
              <a:t>邹城企业参与制定的食用菌地方标准</a:t>
            </a:r>
            <a:endParaRPr lang="en-US" altLang="zh-CN" sz="1400" dirty="0">
              <a:latin typeface="方正小标宋简体" panose="03000509000000000000" pitchFamily="65" charset="-122"/>
              <a:ea typeface="方正小标宋简体" panose="03000509000000000000" pitchFamily="65" charset="-122"/>
            </a:endParaRPr>
          </a:p>
          <a:p>
            <a:endParaRPr lang="en-US" altLang="zh-CN" sz="1400" dirty="0">
              <a:latin typeface="楷体" panose="02010609060101010101" pitchFamily="49" charset="-122"/>
              <a:ea typeface="楷体" panose="02010609060101010101" pitchFamily="49" charset="-122"/>
            </a:endParaRPr>
          </a:p>
          <a:p>
            <a:r>
              <a:rPr lang="en-US" altLang="zh-CN" sz="1400" dirty="0">
                <a:latin typeface="楷体" panose="02010609060101010101" pitchFamily="49" charset="-122"/>
                <a:ea typeface="楷体" panose="02010609060101010101" pitchFamily="49" charset="-122"/>
              </a:rPr>
              <a:t>DB37/T 1655 </a:t>
            </a:r>
            <a:r>
              <a:rPr lang="zh-CN" altLang="zh-CN" sz="1400" dirty="0">
                <a:latin typeface="楷体" panose="02010609060101010101" pitchFamily="49" charset="-122"/>
                <a:ea typeface="楷体" panose="02010609060101010101" pitchFamily="49" charset="-122"/>
              </a:rPr>
              <a:t>有机食品 金针菇工厂化生产技术规程</a:t>
            </a:r>
          </a:p>
          <a:p>
            <a:r>
              <a:rPr lang="en-US" altLang="zh-CN" sz="1400" dirty="0">
                <a:latin typeface="楷体" panose="02010609060101010101" pitchFamily="49" charset="-122"/>
                <a:ea typeface="楷体" panose="02010609060101010101" pitchFamily="49" charset="-122"/>
              </a:rPr>
              <a:t>DB37/T 2233 </a:t>
            </a:r>
            <a:r>
              <a:rPr lang="zh-CN" altLang="zh-CN" sz="1400" dirty="0">
                <a:latin typeface="楷体" panose="02010609060101010101" pitchFamily="49" charset="-122"/>
                <a:ea typeface="楷体" panose="02010609060101010101" pitchFamily="49" charset="-122"/>
              </a:rPr>
              <a:t>良好农业规范 富硒鲍鱼菇生产技术规程</a:t>
            </a:r>
          </a:p>
          <a:p>
            <a:r>
              <a:rPr lang="en-US" altLang="zh-CN" sz="1400" dirty="0">
                <a:latin typeface="楷体" panose="02010609060101010101" pitchFamily="49" charset="-122"/>
                <a:ea typeface="楷体" panose="02010609060101010101" pitchFamily="49" charset="-122"/>
              </a:rPr>
              <a:t>DB37/T 1283 </a:t>
            </a:r>
            <a:r>
              <a:rPr lang="zh-CN" altLang="zh-CN" sz="1400" dirty="0">
                <a:latin typeface="楷体" panose="02010609060101010101" pitchFamily="49" charset="-122"/>
                <a:ea typeface="楷体" panose="02010609060101010101" pitchFamily="49" charset="-122"/>
              </a:rPr>
              <a:t>秸秆栽培金针菇安全优质生产技术规程</a:t>
            </a:r>
            <a:r>
              <a:rPr lang="en-US" altLang="zh-CN" sz="1400" dirty="0">
                <a:latin typeface="楷体" panose="02010609060101010101" pitchFamily="49" charset="-122"/>
                <a:ea typeface="楷体" panose="02010609060101010101" pitchFamily="49" charset="-122"/>
              </a:rPr>
              <a:t> </a:t>
            </a:r>
            <a:endParaRPr lang="zh-CN" altLang="zh-CN" sz="1400" dirty="0">
              <a:latin typeface="楷体" panose="02010609060101010101" pitchFamily="49" charset="-122"/>
              <a:ea typeface="楷体" panose="02010609060101010101" pitchFamily="49" charset="-122"/>
            </a:endParaRPr>
          </a:p>
          <a:p>
            <a:r>
              <a:rPr lang="en-US" altLang="zh-CN" sz="1400" dirty="0">
                <a:latin typeface="楷体" panose="02010609060101010101" pitchFamily="49" charset="-122"/>
                <a:ea typeface="楷体" panose="02010609060101010101" pitchFamily="49" charset="-122"/>
              </a:rPr>
              <a:t>DB37/T 1523 </a:t>
            </a:r>
            <a:r>
              <a:rPr lang="zh-CN" altLang="zh-CN" sz="1400" dirty="0">
                <a:latin typeface="楷体" panose="02010609060101010101" pitchFamily="49" charset="-122"/>
                <a:ea typeface="楷体" panose="02010609060101010101" pitchFamily="49" charset="-122"/>
              </a:rPr>
              <a:t>秸秆栽培食用菌霉污染综合防控技术规范</a:t>
            </a:r>
          </a:p>
          <a:p>
            <a:r>
              <a:rPr lang="en-US" altLang="zh-CN" sz="1400" dirty="0">
                <a:latin typeface="楷体" panose="02010609060101010101" pitchFamily="49" charset="-122"/>
                <a:ea typeface="楷体" panose="02010609060101010101" pitchFamily="49" charset="-122"/>
              </a:rPr>
              <a:t>DB37/T 1045 </a:t>
            </a:r>
            <a:r>
              <a:rPr lang="zh-CN" altLang="zh-CN" sz="1400" dirty="0">
                <a:latin typeface="楷体" panose="02010609060101010101" pitchFamily="49" charset="-122"/>
                <a:ea typeface="楷体" panose="02010609060101010101" pitchFamily="49" charset="-122"/>
              </a:rPr>
              <a:t>花生茎蔓栽培金针菇安全优质生产技术规程</a:t>
            </a:r>
          </a:p>
          <a:p>
            <a:r>
              <a:rPr lang="en-US" altLang="zh-CN" sz="1400" dirty="0">
                <a:latin typeface="楷体" panose="02010609060101010101" pitchFamily="49" charset="-122"/>
                <a:ea typeface="楷体" panose="02010609060101010101" pitchFamily="49" charset="-122"/>
              </a:rPr>
              <a:t>DB37/T 1525 </a:t>
            </a:r>
            <a:r>
              <a:rPr lang="zh-CN" altLang="zh-CN" sz="1400" dirty="0">
                <a:latin typeface="楷体" panose="02010609060101010101" pitchFamily="49" charset="-122"/>
                <a:ea typeface="楷体" panose="02010609060101010101" pitchFamily="49" charset="-122"/>
              </a:rPr>
              <a:t>秸秆栽培双孢蘑菇病害综合防控技术规范</a:t>
            </a:r>
            <a:endParaRPr lang="en-US" altLang="zh-CN" sz="1400" dirty="0">
              <a:latin typeface="楷体" panose="02010609060101010101" pitchFamily="49" charset="-122"/>
              <a:ea typeface="楷体" panose="02010609060101010101" pitchFamily="49" charset="-122"/>
            </a:endParaRPr>
          </a:p>
          <a:p>
            <a:r>
              <a:rPr lang="en-US" altLang="zh-CN" sz="1400" dirty="0">
                <a:latin typeface="楷体" panose="02010609060101010101" pitchFamily="49" charset="-122"/>
                <a:ea typeface="楷体" panose="02010609060101010101" pitchFamily="49" charset="-122"/>
              </a:rPr>
              <a:t>DB37/T 1526 </a:t>
            </a:r>
            <a:r>
              <a:rPr lang="zh-CN" altLang="zh-CN" sz="1400" dirty="0">
                <a:latin typeface="楷体" panose="02010609060101010101" pitchFamily="49" charset="-122"/>
                <a:ea typeface="楷体" panose="02010609060101010101" pitchFamily="49" charset="-122"/>
              </a:rPr>
              <a:t>秸秆栽培鸡腿菇病害综合防控技术规范</a:t>
            </a:r>
            <a:endParaRPr lang="en-US" altLang="zh-CN" sz="1400" dirty="0">
              <a:latin typeface="楷体" panose="02010609060101010101" pitchFamily="49" charset="-122"/>
              <a:ea typeface="楷体" panose="02010609060101010101" pitchFamily="49" charset="-122"/>
            </a:endParaRPr>
          </a:p>
          <a:p>
            <a:r>
              <a:rPr lang="en-US" altLang="zh-CN" sz="1400" dirty="0">
                <a:latin typeface="楷体" panose="02010609060101010101" pitchFamily="49" charset="-122"/>
                <a:ea typeface="楷体" panose="02010609060101010101" pitchFamily="49" charset="-122"/>
              </a:rPr>
              <a:t>DB37/T 1657 </a:t>
            </a:r>
            <a:r>
              <a:rPr lang="zh-CN" altLang="zh-CN" sz="1400" dirty="0">
                <a:latin typeface="楷体" panose="02010609060101010101" pitchFamily="49" charset="-122"/>
                <a:ea typeface="楷体" panose="02010609060101010101" pitchFamily="49" charset="-122"/>
              </a:rPr>
              <a:t>有机食品 褐色蘑菇工厂化生产技术规程</a:t>
            </a:r>
            <a:endParaRPr lang="en-US" altLang="zh-CN" sz="1400" dirty="0">
              <a:latin typeface="楷体" panose="02010609060101010101" pitchFamily="49" charset="-122"/>
              <a:ea typeface="楷体" panose="02010609060101010101" pitchFamily="49" charset="-122"/>
            </a:endParaRPr>
          </a:p>
          <a:p>
            <a:r>
              <a:rPr lang="en-US" altLang="zh-CN" sz="1400" dirty="0">
                <a:latin typeface="楷体" panose="02010609060101010101" pitchFamily="49" charset="-122"/>
                <a:ea typeface="楷体" panose="02010609060101010101" pitchFamily="49" charset="-122"/>
              </a:rPr>
              <a:t>DB37/T 1660 </a:t>
            </a:r>
            <a:r>
              <a:rPr lang="zh-CN" altLang="zh-CN" sz="1400" dirty="0">
                <a:latin typeface="楷体" panose="02010609060101010101" pitchFamily="49" charset="-122"/>
                <a:ea typeface="楷体" panose="02010609060101010101" pitchFamily="49" charset="-122"/>
              </a:rPr>
              <a:t>无公害食品 大球盖菇生产技术规程</a:t>
            </a:r>
            <a:r>
              <a:rPr lang="en-US" altLang="zh-CN" sz="1400" dirty="0">
                <a:latin typeface="楷体" panose="02010609060101010101" pitchFamily="49" charset="-122"/>
                <a:ea typeface="楷体" panose="02010609060101010101" pitchFamily="49" charset="-122"/>
              </a:rPr>
              <a:t> </a:t>
            </a:r>
            <a:endParaRPr lang="zh-CN" altLang="zh-CN" sz="1400" dirty="0">
              <a:latin typeface="楷体" panose="02010609060101010101" pitchFamily="49" charset="-122"/>
              <a:ea typeface="楷体" panose="02010609060101010101" pitchFamily="49" charset="-122"/>
            </a:endParaRPr>
          </a:p>
        </p:txBody>
      </p:sp>
      <p:sp>
        <p:nvSpPr>
          <p:cNvPr id="29" name="圆角矩形 28"/>
          <p:cNvSpPr/>
          <p:nvPr/>
        </p:nvSpPr>
        <p:spPr>
          <a:xfrm>
            <a:off x="415234" y="3435847"/>
            <a:ext cx="4976275" cy="1440159"/>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方正小标宋简体" panose="03000509000000000000" pitchFamily="65" charset="-122"/>
                <a:ea typeface="方正小标宋简体" panose="03000509000000000000" pitchFamily="65" charset="-122"/>
              </a:rPr>
              <a:t>邹城企业主导制定的食用菌地方标准</a:t>
            </a:r>
            <a:r>
              <a:rPr lang="zh-CN" altLang="en-US" sz="1000" dirty="0" smtClean="0">
                <a:latin typeface="方正小标宋简体" panose="03000509000000000000" pitchFamily="65" charset="-122"/>
                <a:ea typeface="方正小标宋简体" panose="03000509000000000000" pitchFamily="65" charset="-122"/>
              </a:rPr>
              <a:t>（已</a:t>
            </a:r>
            <a:r>
              <a:rPr lang="zh-CN" altLang="en-US" sz="1000" dirty="0">
                <a:latin typeface="方正小标宋简体" panose="03000509000000000000" pitchFamily="65" charset="-122"/>
                <a:ea typeface="方正小标宋简体" panose="03000509000000000000" pitchFamily="65" charset="-122"/>
              </a:rPr>
              <a:t>立项）</a:t>
            </a:r>
            <a:endParaRPr lang="en-US" altLang="zh-CN" sz="1000" dirty="0">
              <a:latin typeface="方正小标宋简体" panose="03000509000000000000" pitchFamily="65" charset="-122"/>
              <a:ea typeface="方正小标宋简体" panose="03000509000000000000" pitchFamily="65" charset="-122"/>
            </a:endParaRPr>
          </a:p>
          <a:p>
            <a:endParaRPr lang="en-US" altLang="zh-CN" sz="1400" dirty="0">
              <a:latin typeface="楷体" panose="02010609060101010101" pitchFamily="49" charset="-122"/>
              <a:ea typeface="楷体" panose="02010609060101010101" pitchFamily="49" charset="-122"/>
            </a:endParaRPr>
          </a:p>
          <a:p>
            <a:r>
              <a:rPr lang="en-US" altLang="zh-CN" sz="1400" dirty="0">
                <a:latin typeface="楷体" panose="02010609060101010101" pitchFamily="49" charset="-122"/>
                <a:ea typeface="楷体" panose="02010609060101010101" pitchFamily="49" charset="-122"/>
              </a:rPr>
              <a:t>DB37/T </a:t>
            </a:r>
            <a:r>
              <a:rPr lang="zh-CN" altLang="zh-CN" sz="1400" dirty="0">
                <a:latin typeface="楷体" panose="02010609060101010101" pitchFamily="49" charset="-122"/>
                <a:ea typeface="楷体" panose="02010609060101010101" pitchFamily="49" charset="-122"/>
              </a:rPr>
              <a:t>玉木耳工厂化生产技术标准</a:t>
            </a:r>
          </a:p>
          <a:p>
            <a:r>
              <a:rPr lang="en-US" altLang="zh-CN" sz="1400" dirty="0">
                <a:latin typeface="楷体" panose="02010609060101010101" pitchFamily="49" charset="-122"/>
                <a:ea typeface="楷体" panose="02010609060101010101" pitchFamily="49" charset="-122"/>
              </a:rPr>
              <a:t>DB37/T </a:t>
            </a:r>
            <a:r>
              <a:rPr lang="zh-CN" altLang="zh-CN" sz="1400" dirty="0">
                <a:latin typeface="楷体" panose="02010609060101010101" pitchFamily="49" charset="-122"/>
                <a:ea typeface="楷体" panose="02010609060101010101" pitchFamily="49" charset="-122"/>
              </a:rPr>
              <a:t>来福蘑工厂化生产技术标准</a:t>
            </a:r>
          </a:p>
          <a:p>
            <a:r>
              <a:rPr lang="en-US" altLang="zh-CN" sz="1400" dirty="0">
                <a:latin typeface="楷体" panose="02010609060101010101" pitchFamily="49" charset="-122"/>
                <a:ea typeface="楷体" panose="02010609060101010101" pitchFamily="49" charset="-122"/>
              </a:rPr>
              <a:t>DB37/T </a:t>
            </a:r>
            <a:r>
              <a:rPr lang="zh-CN" altLang="zh-CN" sz="1400" dirty="0">
                <a:latin typeface="楷体" panose="02010609060101010101" pitchFamily="49" charset="-122"/>
                <a:ea typeface="楷体" panose="02010609060101010101" pitchFamily="49" charset="-122"/>
              </a:rPr>
              <a:t>玉木耳菇房建设标准</a:t>
            </a:r>
          </a:p>
          <a:p>
            <a:r>
              <a:rPr lang="en-US" altLang="zh-CN" sz="1400" dirty="0">
                <a:latin typeface="楷体" panose="02010609060101010101" pitchFamily="49" charset="-122"/>
                <a:ea typeface="楷体" panose="02010609060101010101" pitchFamily="49" charset="-122"/>
              </a:rPr>
              <a:t>DB37/T </a:t>
            </a:r>
            <a:r>
              <a:rPr lang="zh-CN" altLang="zh-CN" sz="1400" dirty="0">
                <a:latin typeface="楷体" panose="02010609060101010101" pitchFamily="49" charset="-122"/>
                <a:ea typeface="楷体" panose="02010609060101010101" pitchFamily="49" charset="-122"/>
              </a:rPr>
              <a:t>金针菇冷链运输技术</a:t>
            </a:r>
            <a:r>
              <a:rPr lang="zh-CN" altLang="zh-CN" sz="1400" dirty="0" smtClean="0">
                <a:latin typeface="楷体" panose="02010609060101010101" pitchFamily="49" charset="-122"/>
                <a:ea typeface="楷体" panose="02010609060101010101" pitchFamily="49" charset="-122"/>
              </a:rPr>
              <a:t>规范</a:t>
            </a:r>
            <a:endParaRPr lang="zh-CN" altLang="zh-CN" sz="1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0"/>
                                        </p:tgtEl>
                                        <p:attrNameLst>
                                          <p:attrName>style.visibility</p:attrName>
                                        </p:attrNameLst>
                                      </p:cBhvr>
                                      <p:to>
                                        <p:strVal val="visible"/>
                                      </p:to>
                                    </p:set>
                                    <p:anim calcmode="lin" valueType="num">
                                      <p:cBhvr>
                                        <p:cTn id="15" dur="4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0"/>
                                        </p:tgtEl>
                                        <p:attrNameLst>
                                          <p:attrName>ppt_y</p:attrName>
                                        </p:attrNameLst>
                                      </p:cBhvr>
                                      <p:tavLst>
                                        <p:tav tm="0">
                                          <p:val>
                                            <p:strVal val="#ppt_y"/>
                                          </p:val>
                                        </p:tav>
                                        <p:tav tm="100000">
                                          <p:val>
                                            <p:strVal val="#ppt_y"/>
                                          </p:val>
                                        </p:tav>
                                      </p:tavLst>
                                    </p:anim>
                                    <p:anim calcmode="lin" valueType="num">
                                      <p:cBhvr>
                                        <p:cTn id="17" dur="4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0"/>
                                        </p:tgtEl>
                                      </p:cBhvr>
                                    </p:animEffect>
                                  </p:childTnLst>
                                </p:cTn>
                              </p:par>
                            </p:childTnLst>
                          </p:cTn>
                        </p:par>
                        <p:par>
                          <p:cTn id="20" fill="hold">
                            <p:stCondLst>
                              <p:cond delay="184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340"/>
                            </p:stCondLst>
                            <p:childTnLst>
                              <p:par>
                                <p:cTn id="25" presetID="10"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par>
                          <p:cTn id="28" fill="hold">
                            <p:stCondLst>
                              <p:cond delay="2840"/>
                            </p:stCondLst>
                            <p:childTnLst>
                              <p:par>
                                <p:cTn id="29" presetID="2" presetClass="entr" presetSubtype="4"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par>
                          <p:cTn id="33" fill="hold">
                            <p:stCondLst>
                              <p:cond delay="3340"/>
                            </p:stCondLst>
                            <p:childTnLst>
                              <p:par>
                                <p:cTn id="34" presetID="2" presetClass="entr" presetSubtype="4"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childTnLst>
                          </p:cTn>
                        </p:par>
                        <p:par>
                          <p:cTn id="38" fill="hold">
                            <p:stCondLst>
                              <p:cond delay="3840"/>
                            </p:stCondLst>
                            <p:childTnLst>
                              <p:par>
                                <p:cTn id="39" presetID="2" presetClass="entr" presetSubtype="4"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childTnLst>
                          </p:cTn>
                        </p:par>
                        <p:par>
                          <p:cTn id="43" fill="hold">
                            <p:stCondLst>
                              <p:cond delay="4340"/>
                            </p:stCondLst>
                            <p:childTnLst>
                              <p:par>
                                <p:cTn id="44" presetID="2" presetClass="entr" presetSubtype="4"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ppt_x"/>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childTnLst>
                          </p:cTn>
                        </p:par>
                        <p:par>
                          <p:cTn id="48" fill="hold">
                            <p:stCondLst>
                              <p:cond delay="4840"/>
                            </p:stCondLst>
                            <p:childTnLst>
                              <p:par>
                                <p:cTn id="49" presetID="2" presetClass="entr" presetSubtype="4"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childTnLst>
                          </p:cTn>
                        </p:par>
                        <p:par>
                          <p:cTn id="53" fill="hold">
                            <p:stCondLst>
                              <p:cond delay="5340"/>
                            </p:stCondLst>
                            <p:childTnLst>
                              <p:par>
                                <p:cTn id="54" presetID="2" presetClass="entr" presetSubtype="4" fill="hold" nodeType="after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fill="hold"/>
                                        <p:tgtEl>
                                          <p:spTgt spid="26"/>
                                        </p:tgtEl>
                                        <p:attrNameLst>
                                          <p:attrName>ppt_x</p:attrName>
                                        </p:attrNameLst>
                                      </p:cBhvr>
                                      <p:tavLst>
                                        <p:tav tm="0">
                                          <p:val>
                                            <p:strVal val="#ppt_x"/>
                                          </p:val>
                                        </p:tav>
                                        <p:tav tm="100000">
                                          <p:val>
                                            <p:strVal val="#ppt_x"/>
                                          </p:val>
                                        </p:tav>
                                      </p:tavLst>
                                    </p:anim>
                                    <p:anim calcmode="lin" valueType="num">
                                      <p:cBhvr additive="base">
                                        <p:cTn id="57" dur="500" fill="hold"/>
                                        <p:tgtEl>
                                          <p:spTgt spid="26"/>
                                        </p:tgtEl>
                                        <p:attrNameLst>
                                          <p:attrName>ppt_y</p:attrName>
                                        </p:attrNameLst>
                                      </p:cBhvr>
                                      <p:tavLst>
                                        <p:tav tm="0">
                                          <p:val>
                                            <p:strVal val="1+#ppt_h/2"/>
                                          </p:val>
                                        </p:tav>
                                        <p:tav tm="100000">
                                          <p:val>
                                            <p:strVal val="#ppt_y"/>
                                          </p:val>
                                        </p:tav>
                                      </p:tavLst>
                                    </p:anim>
                                  </p:childTnLst>
                                </p:cTn>
                              </p:par>
                            </p:childTnLst>
                          </p:cTn>
                        </p:par>
                        <p:par>
                          <p:cTn id="58" fill="hold">
                            <p:stCondLst>
                              <p:cond delay="5840"/>
                            </p:stCondLst>
                            <p:childTnLst>
                              <p:par>
                                <p:cTn id="59" presetID="2" presetClass="entr" presetSubtype="4"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ppt_x"/>
                                          </p:val>
                                        </p:tav>
                                        <p:tav tm="100000">
                                          <p:val>
                                            <p:strVal val="#ppt_x"/>
                                          </p:val>
                                        </p:tav>
                                      </p:tavLst>
                                    </p:anim>
                                    <p:anim calcmode="lin" valueType="num">
                                      <p:cBhvr additive="base">
                                        <p:cTn id="62" dur="500" fill="hold"/>
                                        <p:tgtEl>
                                          <p:spTgt spid="27"/>
                                        </p:tgtEl>
                                        <p:attrNameLst>
                                          <p:attrName>ppt_y</p:attrName>
                                        </p:attrNameLst>
                                      </p:cBhvr>
                                      <p:tavLst>
                                        <p:tav tm="0">
                                          <p:val>
                                            <p:strVal val="1+#ppt_h/2"/>
                                          </p:val>
                                        </p:tav>
                                        <p:tav tm="100000">
                                          <p:val>
                                            <p:strVal val="#ppt_y"/>
                                          </p:val>
                                        </p:tav>
                                      </p:tavLst>
                                    </p:anim>
                                  </p:childTnLst>
                                </p:cTn>
                              </p:par>
                            </p:childTnLst>
                          </p:cTn>
                        </p:par>
                        <p:par>
                          <p:cTn id="63" fill="hold">
                            <p:stCondLst>
                              <p:cond delay="6340"/>
                            </p:stCondLst>
                            <p:childTnLst>
                              <p:par>
                                <p:cTn id="64" presetID="2" presetClass="entr" presetSubtype="4"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additive="base">
                                        <p:cTn id="66" dur="500" fill="hold"/>
                                        <p:tgtEl>
                                          <p:spTgt spid="28"/>
                                        </p:tgtEl>
                                        <p:attrNameLst>
                                          <p:attrName>ppt_x</p:attrName>
                                        </p:attrNameLst>
                                      </p:cBhvr>
                                      <p:tavLst>
                                        <p:tav tm="0">
                                          <p:val>
                                            <p:strVal val="#ppt_x"/>
                                          </p:val>
                                        </p:tav>
                                        <p:tav tm="100000">
                                          <p:val>
                                            <p:strVal val="#ppt_x"/>
                                          </p:val>
                                        </p:tav>
                                      </p:tavLst>
                                    </p:anim>
                                    <p:anim calcmode="lin" valueType="num">
                                      <p:cBhvr additive="base">
                                        <p:cTn id="67" dur="500" fill="hold"/>
                                        <p:tgtEl>
                                          <p:spTgt spid="28"/>
                                        </p:tgtEl>
                                        <p:attrNameLst>
                                          <p:attrName>ppt_y</p:attrName>
                                        </p:attrNameLst>
                                      </p:cBhvr>
                                      <p:tavLst>
                                        <p:tav tm="0">
                                          <p:val>
                                            <p:strVal val="1+#ppt_h/2"/>
                                          </p:val>
                                        </p:tav>
                                        <p:tav tm="100000">
                                          <p:val>
                                            <p:strVal val="#ppt_y"/>
                                          </p:val>
                                        </p:tav>
                                      </p:tavLst>
                                    </p:anim>
                                  </p:childTnLst>
                                </p:cTn>
                              </p:par>
                            </p:childTnLst>
                          </p:cTn>
                        </p:par>
                        <p:par>
                          <p:cTn id="68" fill="hold">
                            <p:stCondLst>
                              <p:cond delay="6840"/>
                            </p:stCondLst>
                            <p:childTnLst>
                              <p:par>
                                <p:cTn id="69" presetID="21" presetClass="entr" presetSubtype="1" fill="hold" grpId="0"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heel(1)">
                                      <p:cBhvr>
                                        <p:cTn id="7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0" grpId="0"/>
      <p:bldP spid="4" grpId="0"/>
      <p:bldP spid="6"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p:cNvSpPr txBox="1"/>
          <p:nvPr/>
        </p:nvSpPr>
        <p:spPr>
          <a:xfrm>
            <a:off x="772868" y="161501"/>
            <a:ext cx="6522940" cy="461665"/>
          </a:xfrm>
          <a:prstGeom prst="rect">
            <a:avLst/>
          </a:prstGeom>
          <a:noFill/>
        </p:spPr>
        <p:txBody>
          <a:bodyPr wrap="none" rtlCol="0">
            <a:spAutoFit/>
          </a:bodyPr>
          <a:lstStyle/>
          <a:p>
            <a:r>
              <a:rPr lang="zh-CN" altLang="en-US" sz="2400" b="1" dirty="0" smtClean="0">
                <a:solidFill>
                  <a:srgbClr val="3399FF"/>
                </a:solidFill>
                <a:latin typeface="微软雅黑"/>
                <a:ea typeface="微软雅黑"/>
              </a:rPr>
              <a:t>二、邹城</a:t>
            </a:r>
            <a:r>
              <a:rPr lang="zh-CN" altLang="en-US" sz="2400" b="1" dirty="0">
                <a:solidFill>
                  <a:srgbClr val="3399FF"/>
                </a:solidFill>
                <a:latin typeface="微软雅黑"/>
                <a:ea typeface="微软雅黑"/>
              </a:rPr>
              <a:t>食用菌产业标准化现状</a:t>
            </a:r>
            <a:r>
              <a:rPr lang="en-US" altLang="zh-CN" sz="2400" b="1" dirty="0">
                <a:solidFill>
                  <a:srgbClr val="3399FF"/>
                </a:solidFill>
                <a:latin typeface="微软雅黑"/>
                <a:ea typeface="微软雅黑"/>
              </a:rPr>
              <a:t>—</a:t>
            </a:r>
            <a:r>
              <a:rPr lang="en-US" altLang="zh-CN" sz="2400" b="1" dirty="0" smtClean="0">
                <a:solidFill>
                  <a:srgbClr val="3399FF"/>
                </a:solidFill>
                <a:latin typeface="微软雅黑"/>
                <a:ea typeface="微软雅黑"/>
              </a:rPr>
              <a:t>03.</a:t>
            </a:r>
            <a:r>
              <a:rPr lang="zh-CN" altLang="en-US" sz="2400" b="1" dirty="0" smtClean="0">
                <a:solidFill>
                  <a:srgbClr val="3399FF"/>
                </a:solidFill>
                <a:latin typeface="微软雅黑"/>
                <a:ea typeface="微软雅黑"/>
              </a:rPr>
              <a:t>政企联合</a:t>
            </a:r>
            <a:endParaRPr lang="zh-CN" altLang="en-US" sz="2400" b="1" dirty="0">
              <a:solidFill>
                <a:srgbClr val="3399FF"/>
              </a:solidFill>
              <a:latin typeface="微软雅黑"/>
              <a:ea typeface="微软雅黑"/>
            </a:endParaRPr>
          </a:p>
        </p:txBody>
      </p:sp>
      <p:sp>
        <p:nvSpPr>
          <p:cNvPr id="73" name="Oval 4"/>
          <p:cNvSpPr>
            <a:spLocks noChangeArrowheads="1"/>
          </p:cNvSpPr>
          <p:nvPr/>
        </p:nvSpPr>
        <p:spPr bwMode="auto">
          <a:xfrm>
            <a:off x="2928926" y="1142990"/>
            <a:ext cx="3422650" cy="3357563"/>
          </a:xfrm>
          <a:prstGeom prst="ellipse">
            <a:avLst/>
          </a:prstGeom>
          <a:noFill/>
          <a:ln w="12700" cmpd="sng">
            <a:solidFill>
              <a:srgbClr val="7F7F7F"/>
            </a:solidFill>
            <a:prstDash val="sysDot"/>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sym typeface="微软雅黑" pitchFamily="34" charset="-122"/>
            </a:endParaRPr>
          </a:p>
        </p:txBody>
      </p:sp>
      <p:sp>
        <p:nvSpPr>
          <p:cNvPr id="74" name="Oval 5"/>
          <p:cNvSpPr>
            <a:spLocks noChangeArrowheads="1"/>
          </p:cNvSpPr>
          <p:nvPr/>
        </p:nvSpPr>
        <p:spPr bwMode="auto">
          <a:xfrm>
            <a:off x="3116251" y="1320790"/>
            <a:ext cx="3021012" cy="3019425"/>
          </a:xfrm>
          <a:prstGeom prst="ellipse">
            <a:avLst/>
          </a:prstGeom>
          <a:noFill/>
          <a:ln w="12700" cmpd="sng">
            <a:solidFill>
              <a:srgbClr val="7F7F7F"/>
            </a:solidFill>
            <a:prstDash val="sysDot"/>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sym typeface="微软雅黑" pitchFamily="34" charset="-122"/>
            </a:endParaRPr>
          </a:p>
        </p:txBody>
      </p:sp>
      <p:sp>
        <p:nvSpPr>
          <p:cNvPr id="75" name="Oval 6"/>
          <p:cNvSpPr>
            <a:spLocks noChangeArrowheads="1"/>
          </p:cNvSpPr>
          <p:nvPr/>
        </p:nvSpPr>
        <p:spPr bwMode="auto">
          <a:xfrm>
            <a:off x="3354376" y="1543833"/>
            <a:ext cx="2571750" cy="2573338"/>
          </a:xfrm>
          <a:prstGeom prst="ellipse">
            <a:avLst/>
          </a:prstGeom>
          <a:noFill/>
          <a:ln w="12700" cmpd="sng">
            <a:solidFill>
              <a:srgbClr val="7F7F7F"/>
            </a:solidFill>
            <a:prstDash val="sysDot"/>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sym typeface="微软雅黑" pitchFamily="34" charset="-122"/>
            </a:endParaRPr>
          </a:p>
        </p:txBody>
      </p:sp>
      <p:sp>
        <p:nvSpPr>
          <p:cNvPr id="76" name="Text Box 10"/>
          <p:cNvSpPr>
            <a:spLocks noChangeArrowheads="1"/>
          </p:cNvSpPr>
          <p:nvPr/>
        </p:nvSpPr>
        <p:spPr bwMode="auto">
          <a:xfrm>
            <a:off x="3781812" y="2392396"/>
            <a:ext cx="1606550" cy="954107"/>
          </a:xfrm>
          <a:prstGeom prst="rect">
            <a:avLst/>
          </a:prstGeom>
          <a:noFill/>
          <a:ln w="9525">
            <a:noFill/>
            <a:miter lim="800000"/>
            <a:headEnd/>
            <a:tailEnd/>
          </a:ln>
        </p:spPr>
        <p:txBody>
          <a:bodyPr>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sym typeface="微软雅黑" pitchFamily="34" charset="-122"/>
              </a:rPr>
              <a:t>政府指导</a:t>
            </a:r>
            <a:endParaRPr kumimoji="0" lang="en-US" altLang="zh-CN"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sym typeface="微软雅黑" pitchFamily="34" charset="-122"/>
            </a:endParaRPr>
          </a:p>
          <a:p>
            <a:pPr marL="0" marR="0" lvl="0" indent="0" algn="ctr" defTabSz="914400" rtl="0" eaLnBrk="0" fontAlgn="auto" latinLnBrk="0" hangingPunct="0">
              <a:lnSpc>
                <a:spcPct val="100000"/>
              </a:lnSpc>
              <a:spcBef>
                <a:spcPts val="0"/>
              </a:spcBef>
              <a:spcAft>
                <a:spcPts val="0"/>
              </a:spcAft>
              <a:buClrTx/>
              <a:buSzTx/>
              <a:buFontTx/>
              <a:buNone/>
              <a:tabLst/>
              <a:defRPr/>
            </a:pPr>
            <a:r>
              <a:rPr lang="en-US" altLang="zh-CN" sz="1400" dirty="0" smtClean="0">
                <a:solidFill>
                  <a:prstClr val="black"/>
                </a:solidFill>
                <a:latin typeface="微软雅黑" pitchFamily="34" charset="-122"/>
                <a:ea typeface="微软雅黑" pitchFamily="34" charset="-122"/>
                <a:sym typeface="微软雅黑" pitchFamily="34" charset="-122"/>
              </a:rPr>
              <a:t>(</a:t>
            </a:r>
            <a:r>
              <a:rPr lang="zh-CN" altLang="en-US" sz="1400" dirty="0" smtClean="0">
                <a:solidFill>
                  <a:prstClr val="black"/>
                </a:solidFill>
                <a:latin typeface="微软雅黑" pitchFamily="34" charset="-122"/>
                <a:ea typeface="微软雅黑" pitchFamily="34" charset="-122"/>
                <a:sym typeface="微软雅黑" pitchFamily="34" charset="-122"/>
              </a:rPr>
              <a:t>食用菌产业中心</a:t>
            </a:r>
            <a:r>
              <a:rPr lang="en-US" altLang="zh-CN" sz="1400" dirty="0" smtClean="0">
                <a:solidFill>
                  <a:prstClr val="black"/>
                </a:solidFill>
                <a:latin typeface="微软雅黑" pitchFamily="34" charset="-122"/>
                <a:ea typeface="微软雅黑" pitchFamily="34" charset="-122"/>
                <a:sym typeface="微软雅黑" pitchFamily="34" charset="-122"/>
              </a:rPr>
              <a:t>)</a:t>
            </a:r>
            <a:endParaRPr kumimoji="0" lang="en-US" altLang="zh-CN"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sym typeface="微软雅黑" pitchFamily="34" charset="-122"/>
            </a:endParaRPr>
          </a:p>
          <a:p>
            <a:pPr marL="0" marR="0" lvl="0" indent="0" algn="ctr" defTabSz="914400" rtl="0" eaLnBrk="0" fontAlgn="auto" latinLnBrk="0" hangingPunct="0">
              <a:lnSpc>
                <a:spcPct val="100000"/>
              </a:lnSpc>
              <a:spcBef>
                <a:spcPts val="0"/>
              </a:spcBef>
              <a:spcAft>
                <a:spcPts val="0"/>
              </a:spcAft>
              <a:buClrTx/>
              <a:buSzTx/>
              <a:buFontTx/>
              <a:buNone/>
              <a:tabLst/>
              <a:defRPr/>
            </a:pPr>
            <a:r>
              <a:rPr lang="zh-CN" altLang="en-US" sz="1400" dirty="0" smtClean="0">
                <a:solidFill>
                  <a:prstClr val="black"/>
                </a:solidFill>
                <a:latin typeface="微软雅黑" pitchFamily="34" charset="-122"/>
                <a:ea typeface="微软雅黑" pitchFamily="34" charset="-122"/>
                <a:sym typeface="微软雅黑" pitchFamily="34" charset="-122"/>
              </a:rPr>
              <a:t>企业实施</a:t>
            </a:r>
            <a:endParaRPr lang="en-US" altLang="zh-CN" sz="1400" dirty="0" smtClean="0">
              <a:solidFill>
                <a:prstClr val="black"/>
              </a:solidFill>
              <a:latin typeface="微软雅黑" pitchFamily="34" charset="-122"/>
              <a:ea typeface="微软雅黑" pitchFamily="34" charset="-122"/>
              <a:sym typeface="微软雅黑" pitchFamily="34" charset="-122"/>
            </a:endParaRPr>
          </a:p>
          <a:p>
            <a:pPr algn="ctr" eaLnBrk="0" hangingPunct="0"/>
            <a:r>
              <a:rPr lang="en-US" altLang="zh-CN" sz="1400" dirty="0">
                <a:solidFill>
                  <a:prstClr val="black"/>
                </a:solidFill>
                <a:latin typeface="微软雅黑" pitchFamily="34" charset="-122"/>
                <a:ea typeface="微软雅黑" pitchFamily="34" charset="-122"/>
                <a:sym typeface="微软雅黑" pitchFamily="34" charset="-122"/>
              </a:rPr>
              <a:t>(</a:t>
            </a:r>
            <a:r>
              <a:rPr lang="zh-CN" altLang="en-US" sz="1400" dirty="0">
                <a:solidFill>
                  <a:prstClr val="black"/>
                </a:solidFill>
                <a:latin typeface="微软雅黑" pitchFamily="34" charset="-122"/>
                <a:ea typeface="微软雅黑" pitchFamily="34" charset="-122"/>
                <a:sym typeface="微软雅黑" pitchFamily="34" charset="-122"/>
              </a:rPr>
              <a:t>食用菌</a:t>
            </a:r>
            <a:r>
              <a:rPr lang="zh-CN" altLang="en-US" sz="1400" dirty="0" smtClean="0">
                <a:solidFill>
                  <a:prstClr val="black"/>
                </a:solidFill>
                <a:latin typeface="微软雅黑" pitchFamily="34" charset="-122"/>
                <a:ea typeface="微软雅黑" pitchFamily="34" charset="-122"/>
                <a:sym typeface="微软雅黑" pitchFamily="34" charset="-122"/>
              </a:rPr>
              <a:t>产业协会</a:t>
            </a:r>
            <a:r>
              <a:rPr lang="en-US" altLang="zh-CN" sz="1400" dirty="0" smtClean="0">
                <a:solidFill>
                  <a:prstClr val="black"/>
                </a:solidFill>
                <a:latin typeface="微软雅黑" pitchFamily="34" charset="-122"/>
                <a:ea typeface="微软雅黑" pitchFamily="34" charset="-122"/>
                <a:sym typeface="微软雅黑" pitchFamily="34" charset="-122"/>
              </a:rPr>
              <a:t>)</a:t>
            </a:r>
            <a:endParaRPr lang="en-US" altLang="zh-CN" sz="1400" dirty="0">
              <a:solidFill>
                <a:prstClr val="black"/>
              </a:solidFill>
              <a:latin typeface="微软雅黑" pitchFamily="34" charset="-122"/>
              <a:ea typeface="微软雅黑" pitchFamily="34" charset="-122"/>
              <a:sym typeface="微软雅黑" pitchFamily="34" charset="-122"/>
            </a:endParaRPr>
          </a:p>
        </p:txBody>
      </p:sp>
      <p:grpSp>
        <p:nvGrpSpPr>
          <p:cNvPr id="2" name="Group 13"/>
          <p:cNvGrpSpPr>
            <a:grpSpLocks/>
          </p:cNvGrpSpPr>
          <p:nvPr/>
        </p:nvGrpSpPr>
        <p:grpSpPr bwMode="auto">
          <a:xfrm rot="19905407">
            <a:off x="3216516" y="913687"/>
            <a:ext cx="1604962" cy="1619250"/>
            <a:chOff x="58550" y="24795"/>
            <a:chExt cx="1605623" cy="1619359"/>
          </a:xfrm>
        </p:grpSpPr>
        <p:sp>
          <p:nvSpPr>
            <p:cNvPr id="78" name="AutoShape 8"/>
            <p:cNvSpPr>
              <a:spLocks noChangeArrowheads="1"/>
            </p:cNvSpPr>
            <p:nvPr/>
          </p:nvSpPr>
          <p:spPr bwMode="auto">
            <a:xfrm rot="16200000">
              <a:off x="51682" y="31663"/>
              <a:ext cx="1619359" cy="1605623"/>
            </a:xfrm>
            <a:prstGeom prst="chevron">
              <a:avLst>
                <a:gd name="adj" fmla="val 28650"/>
              </a:avLst>
            </a:prstGeom>
            <a:solidFill>
              <a:srgbClr val="328B97"/>
            </a:solidFill>
            <a:ln w="9525">
              <a:noFill/>
              <a:miter lim="800000"/>
              <a:headEnd/>
              <a:tailEnd/>
            </a:ln>
          </p:spPr>
          <p:txBody>
            <a:bodyPr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zh-CN" sz="180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79" name="Rectangle 11"/>
            <p:cNvSpPr>
              <a:spLocks noChangeArrowheads="1"/>
            </p:cNvSpPr>
            <p:nvPr/>
          </p:nvSpPr>
          <p:spPr bwMode="auto">
            <a:xfrm rot="1694593">
              <a:off x="310504" y="598471"/>
              <a:ext cx="1141807" cy="307798"/>
            </a:xfrm>
            <a:prstGeom prst="rect">
              <a:avLst/>
            </a:prstGeom>
            <a:solidFill>
              <a:srgbClr val="328B97"/>
            </a:solidFill>
            <a:ln w="9525">
              <a:noFill/>
              <a:miter lim="800000"/>
              <a:headEnd/>
              <a:tailEnd/>
            </a:ln>
          </p:spPr>
          <p:txBody>
            <a:bodyPr wrap="square">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标准化试点</a:t>
              </a:r>
              <a:endParaRPr kumimoji="0" lang="en-US" sz="14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grpSp>
        <p:nvGrpSpPr>
          <p:cNvPr id="3" name="Group 16"/>
          <p:cNvGrpSpPr>
            <a:grpSpLocks/>
          </p:cNvGrpSpPr>
          <p:nvPr/>
        </p:nvGrpSpPr>
        <p:grpSpPr bwMode="auto">
          <a:xfrm rot="1413871">
            <a:off x="3140765" y="3079500"/>
            <a:ext cx="1606549" cy="1619250"/>
            <a:chOff x="237836" y="378125"/>
            <a:chExt cx="1606657" cy="1618316"/>
          </a:xfrm>
        </p:grpSpPr>
        <p:sp>
          <p:nvSpPr>
            <p:cNvPr id="81" name="AutoShape 7"/>
            <p:cNvSpPr>
              <a:spLocks noChangeArrowheads="1"/>
            </p:cNvSpPr>
            <p:nvPr/>
          </p:nvSpPr>
          <p:spPr bwMode="auto">
            <a:xfrm rot="5905002">
              <a:off x="232007" y="383954"/>
              <a:ext cx="1618316" cy="1606657"/>
            </a:xfrm>
            <a:prstGeom prst="chevron">
              <a:avLst>
                <a:gd name="adj" fmla="val 28650"/>
              </a:avLst>
            </a:prstGeom>
            <a:solidFill>
              <a:srgbClr val="328B97"/>
            </a:solidFill>
            <a:ln w="9525">
              <a:noFill/>
              <a:miter lim="800000"/>
              <a:headEnd/>
              <a:tailEnd/>
            </a:ln>
          </p:spPr>
          <p:txBody>
            <a:bodyPr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zh-CN" sz="180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82" name="Rectangle 12"/>
            <p:cNvSpPr>
              <a:spLocks noChangeArrowheads="1"/>
            </p:cNvSpPr>
            <p:nvPr/>
          </p:nvSpPr>
          <p:spPr bwMode="auto">
            <a:xfrm rot="20186129">
              <a:off x="503623" y="1178136"/>
              <a:ext cx="1287007" cy="307599"/>
            </a:xfrm>
            <a:prstGeom prst="rect">
              <a:avLst/>
            </a:prstGeom>
            <a:solidFill>
              <a:srgbClr val="328B97"/>
            </a:solidFill>
            <a:ln w="9525">
              <a:noFill/>
              <a:miter lim="800000"/>
              <a:headEnd/>
              <a:tailEnd/>
            </a:ln>
          </p:spPr>
          <p:txBody>
            <a:bodyPr wrap="square">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标准创新品台</a:t>
              </a:r>
              <a:endParaRPr kumimoji="0" lang="en-US" sz="14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grpSp>
        <p:nvGrpSpPr>
          <p:cNvPr id="4" name="Group 19"/>
          <p:cNvGrpSpPr>
            <a:grpSpLocks/>
          </p:cNvGrpSpPr>
          <p:nvPr/>
        </p:nvGrpSpPr>
        <p:grpSpPr bwMode="auto">
          <a:xfrm rot="19821319">
            <a:off x="5056600" y="2027227"/>
            <a:ext cx="1619250" cy="1606550"/>
            <a:chOff x="59855" y="141883"/>
            <a:chExt cx="1619358" cy="1605623"/>
          </a:xfrm>
        </p:grpSpPr>
        <p:sp>
          <p:nvSpPr>
            <p:cNvPr id="84" name="AutoShape 9"/>
            <p:cNvSpPr>
              <a:spLocks noChangeArrowheads="1"/>
            </p:cNvSpPr>
            <p:nvPr/>
          </p:nvSpPr>
          <p:spPr bwMode="auto">
            <a:xfrm rot="1788254">
              <a:off x="59855" y="141883"/>
              <a:ext cx="1619358" cy="1605623"/>
            </a:xfrm>
            <a:prstGeom prst="chevron">
              <a:avLst>
                <a:gd name="adj" fmla="val 28650"/>
              </a:avLst>
            </a:prstGeom>
            <a:solidFill>
              <a:srgbClr val="328B97"/>
            </a:solidFill>
            <a:ln w="9525">
              <a:noFill/>
              <a:miter lim="800000"/>
              <a:headEnd/>
              <a:tailEnd/>
            </a:ln>
          </p:spPr>
          <p:txBody>
            <a:bodyPr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zh-CN" sz="180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85" name="Rectangle 13"/>
            <p:cNvSpPr>
              <a:spLocks noChangeArrowheads="1"/>
            </p:cNvSpPr>
            <p:nvPr/>
          </p:nvSpPr>
          <p:spPr bwMode="auto">
            <a:xfrm rot="1778681">
              <a:off x="472124" y="799430"/>
              <a:ext cx="948784" cy="307599"/>
            </a:xfrm>
            <a:prstGeom prst="rect">
              <a:avLst/>
            </a:prstGeom>
            <a:solidFill>
              <a:srgbClr val="328B97"/>
            </a:solidFill>
            <a:ln w="9525">
              <a:noFill/>
              <a:miter lim="800000"/>
              <a:headEnd/>
              <a:tailEnd/>
            </a:ln>
          </p:spPr>
          <p:txBody>
            <a:bodyPr wrap="square">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品牌建设</a:t>
              </a:r>
              <a:endParaRPr kumimoji="0" lang="en-US" sz="14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sp>
        <p:nvSpPr>
          <p:cNvPr id="90" name="TextBox 20"/>
          <p:cNvSpPr>
            <a:spLocks noChangeArrowheads="1"/>
          </p:cNvSpPr>
          <p:nvPr/>
        </p:nvSpPr>
        <p:spPr bwMode="auto">
          <a:xfrm>
            <a:off x="635688" y="844085"/>
            <a:ext cx="2233103" cy="2308324"/>
          </a:xfrm>
          <a:prstGeom prst="rect">
            <a:avLst/>
          </a:prstGeom>
          <a:solidFill>
            <a:schemeClr val="accent1"/>
          </a:solidFill>
          <a:ln w="9525">
            <a:noFill/>
            <a:miter lim="800000"/>
            <a:headEnd/>
            <a:tailEnd/>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effectLst/>
                <a:uLnTx/>
                <a:uFillTx/>
                <a:latin typeface="微软雅黑" pitchFamily="34" charset="-122"/>
                <a:ea typeface="微软雅黑" pitchFamily="34" charset="-122"/>
              </a:rPr>
              <a:t>邹城食用菌标准化试点为省农业厅和省质监局立项的省级标准化试点</a:t>
            </a:r>
            <a:endParaRPr kumimoji="0" lang="en-US" altLang="zh-CN" sz="1600" b="0" i="0" u="none" strike="noStrike" kern="1200" cap="none" spc="0" normalizeH="0" baseline="0" noProof="0" dirty="0" smtClean="0">
              <a:ln>
                <a:noFill/>
              </a:ln>
              <a:effectLst/>
              <a:uLnTx/>
              <a:uFillTx/>
              <a:latin typeface="微软雅黑" pitchFamily="34" charset="-122"/>
              <a:ea typeface="微软雅黑"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1600" noProof="0" dirty="0">
                <a:solidFill>
                  <a:schemeClr val="bg1"/>
                </a:solidFill>
                <a:latin typeface="微软雅黑" pitchFamily="34" charset="-122"/>
                <a:ea typeface="微软雅黑" pitchFamily="34" charset="-122"/>
              </a:rPr>
              <a:t>国家级</a:t>
            </a:r>
            <a:r>
              <a:rPr lang="zh-CN" altLang="en-US" sz="1600" noProof="0" dirty="0" smtClean="0">
                <a:solidFill>
                  <a:schemeClr val="bg1"/>
                </a:solidFill>
                <a:latin typeface="微软雅黑" pitchFamily="34" charset="-122"/>
                <a:ea typeface="微软雅黑" pitchFamily="34" charset="-122"/>
              </a:rPr>
              <a:t>试点邹城新型城镇化标准化试点涵盖邹城蘑菇小镇建设</a:t>
            </a:r>
            <a:endParaRPr kumimoji="0" lang="zh-CN" altLang="en-US" sz="1600" b="0"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92" name="TextBox 20"/>
          <p:cNvSpPr>
            <a:spLocks noChangeArrowheads="1"/>
          </p:cNvSpPr>
          <p:nvPr/>
        </p:nvSpPr>
        <p:spPr bwMode="auto">
          <a:xfrm>
            <a:off x="857224" y="1071552"/>
            <a:ext cx="1939961" cy="41819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93" name="TextBox 20"/>
          <p:cNvSpPr>
            <a:spLocks noChangeArrowheads="1"/>
          </p:cNvSpPr>
          <p:nvPr/>
        </p:nvSpPr>
        <p:spPr bwMode="auto">
          <a:xfrm>
            <a:off x="500034" y="3000378"/>
            <a:ext cx="2000232" cy="41819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1" name="TextBox 20"/>
          <p:cNvSpPr>
            <a:spLocks noChangeArrowheads="1"/>
          </p:cNvSpPr>
          <p:nvPr/>
        </p:nvSpPr>
        <p:spPr bwMode="auto">
          <a:xfrm>
            <a:off x="632065" y="3408138"/>
            <a:ext cx="2236725" cy="1200329"/>
          </a:xfrm>
          <a:prstGeom prst="rect">
            <a:avLst/>
          </a:prstGeom>
          <a:solidFill>
            <a:schemeClr val="accent1"/>
          </a:solidFill>
          <a:ln w="9525">
            <a:noFill/>
            <a:miter lim="800000"/>
            <a:headEnd/>
            <a:tailEnd/>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食用菌创新平台和食用菌团体标准研制入选山东省标准化重点工程</a:t>
            </a:r>
            <a:endParaRPr kumimoji="0" lang="zh-CN" altLang="en-US" sz="16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pic>
        <p:nvPicPr>
          <p:cNvPr id="5" name="图片 4"/>
          <p:cNvPicPr>
            <a:picLocks noChangeAspect="1"/>
          </p:cNvPicPr>
          <p:nvPr/>
        </p:nvPicPr>
        <p:blipFill>
          <a:blip r:embed="rId3"/>
          <a:stretch>
            <a:fillRect/>
          </a:stretch>
        </p:blipFill>
        <p:spPr>
          <a:xfrm>
            <a:off x="481289" y="983076"/>
            <a:ext cx="188527" cy="176951"/>
          </a:xfrm>
          <a:prstGeom prst="rect">
            <a:avLst/>
          </a:prstGeom>
        </p:spPr>
      </p:pic>
      <p:pic>
        <p:nvPicPr>
          <p:cNvPr id="23" name="图片 22"/>
          <p:cNvPicPr>
            <a:picLocks noChangeAspect="1"/>
          </p:cNvPicPr>
          <p:nvPr/>
        </p:nvPicPr>
        <p:blipFill>
          <a:blip r:embed="rId3"/>
          <a:stretch>
            <a:fillRect/>
          </a:stretch>
        </p:blipFill>
        <p:spPr>
          <a:xfrm>
            <a:off x="476250" y="2068109"/>
            <a:ext cx="188527" cy="176951"/>
          </a:xfrm>
          <a:prstGeom prst="rect">
            <a:avLst/>
          </a:prstGeom>
        </p:spPr>
      </p:pic>
      <p:pic>
        <p:nvPicPr>
          <p:cNvPr id="6" name="图片 5"/>
          <p:cNvPicPr>
            <a:picLocks noChangeAspect="1"/>
          </p:cNvPicPr>
          <p:nvPr/>
        </p:nvPicPr>
        <p:blipFill>
          <a:blip r:embed="rId4"/>
          <a:stretch>
            <a:fillRect/>
          </a:stretch>
        </p:blipFill>
        <p:spPr>
          <a:xfrm>
            <a:off x="450018" y="3521988"/>
            <a:ext cx="188992" cy="176799"/>
          </a:xfrm>
          <a:prstGeom prst="rect">
            <a:avLst/>
          </a:prstGeom>
        </p:spPr>
      </p:pic>
      <p:pic>
        <p:nvPicPr>
          <p:cNvPr id="25" name="图片 24"/>
          <p:cNvPicPr>
            <a:picLocks noChangeAspect="1"/>
          </p:cNvPicPr>
          <p:nvPr/>
        </p:nvPicPr>
        <p:blipFill>
          <a:blip r:embed="rId3"/>
          <a:stretch>
            <a:fillRect/>
          </a:stretch>
        </p:blipFill>
        <p:spPr>
          <a:xfrm>
            <a:off x="6499056" y="1517181"/>
            <a:ext cx="188527" cy="176951"/>
          </a:xfrm>
          <a:prstGeom prst="rect">
            <a:avLst/>
          </a:prstGeom>
        </p:spPr>
      </p:pic>
      <p:pic>
        <p:nvPicPr>
          <p:cNvPr id="7" name="图片 6"/>
          <p:cNvPicPr>
            <a:picLocks noChangeAspect="1"/>
          </p:cNvPicPr>
          <p:nvPr/>
        </p:nvPicPr>
        <p:blipFill>
          <a:blip r:embed="rId4"/>
          <a:stretch>
            <a:fillRect/>
          </a:stretch>
        </p:blipFill>
        <p:spPr>
          <a:xfrm>
            <a:off x="6487324" y="790229"/>
            <a:ext cx="188992" cy="176799"/>
          </a:xfrm>
          <a:prstGeom prst="rect">
            <a:avLst/>
          </a:prstGeom>
        </p:spPr>
      </p:pic>
      <p:pic>
        <p:nvPicPr>
          <p:cNvPr id="9" name="图片 8"/>
          <p:cNvPicPr>
            <a:picLocks noChangeAspect="1"/>
          </p:cNvPicPr>
          <p:nvPr/>
        </p:nvPicPr>
        <p:blipFill>
          <a:blip r:embed="rId4"/>
          <a:stretch>
            <a:fillRect/>
          </a:stretch>
        </p:blipFill>
        <p:spPr>
          <a:xfrm>
            <a:off x="6481034" y="2256873"/>
            <a:ext cx="188992" cy="176799"/>
          </a:xfrm>
          <a:prstGeom prst="rect">
            <a:avLst/>
          </a:prstGeom>
        </p:spPr>
      </p:pic>
      <p:pic>
        <p:nvPicPr>
          <p:cNvPr id="10" name="图片 9"/>
          <p:cNvPicPr>
            <a:picLocks noChangeAspect="1"/>
          </p:cNvPicPr>
          <p:nvPr/>
        </p:nvPicPr>
        <p:blipFill>
          <a:blip r:embed="rId5"/>
          <a:stretch>
            <a:fillRect/>
          </a:stretch>
        </p:blipFill>
        <p:spPr>
          <a:xfrm>
            <a:off x="6495382" y="3231339"/>
            <a:ext cx="188992" cy="176799"/>
          </a:xfrm>
          <a:prstGeom prst="rect">
            <a:avLst/>
          </a:prstGeom>
        </p:spPr>
      </p:pic>
      <p:pic>
        <p:nvPicPr>
          <p:cNvPr id="11" name="图片 10"/>
          <p:cNvPicPr>
            <a:picLocks noChangeAspect="1"/>
          </p:cNvPicPr>
          <p:nvPr/>
        </p:nvPicPr>
        <p:blipFill>
          <a:blip r:embed="rId5"/>
          <a:stretch>
            <a:fillRect/>
          </a:stretch>
        </p:blipFill>
        <p:spPr>
          <a:xfrm>
            <a:off x="6492157" y="4218039"/>
            <a:ext cx="188992" cy="176799"/>
          </a:xfrm>
          <a:prstGeom prst="rect">
            <a:avLst/>
          </a:prstGeom>
        </p:spPr>
      </p:pic>
      <p:sp>
        <p:nvSpPr>
          <p:cNvPr id="31" name="TextBox 20"/>
          <p:cNvSpPr>
            <a:spLocks noChangeArrowheads="1"/>
          </p:cNvSpPr>
          <p:nvPr/>
        </p:nvSpPr>
        <p:spPr bwMode="auto">
          <a:xfrm>
            <a:off x="6660917" y="760998"/>
            <a:ext cx="2375580" cy="4031873"/>
          </a:xfrm>
          <a:prstGeom prst="rect">
            <a:avLst/>
          </a:prstGeom>
          <a:solidFill>
            <a:schemeClr val="accent1"/>
          </a:solidFill>
          <a:ln w="9525">
            <a:noFill/>
            <a:miter lim="800000"/>
            <a:headEnd/>
            <a:tailEnd/>
          </a:ln>
        </p:spPr>
        <p:txBody>
          <a:bodyPr wrap="square">
            <a:spAutoFit/>
          </a:bodyPr>
          <a:lstStyle/>
          <a:p>
            <a:pPr lvl="0">
              <a:defRPr/>
            </a:pPr>
            <a:r>
              <a:rPr lang="zh-CN" altLang="en-US" sz="1600" dirty="0">
                <a:solidFill>
                  <a:schemeClr val="bg1"/>
                </a:solidFill>
                <a:latin typeface="微软雅黑" pitchFamily="34" charset="-122"/>
                <a:ea typeface="微软雅黑" pitchFamily="34" charset="-122"/>
              </a:rPr>
              <a:t>七个企业</a:t>
            </a:r>
            <a:r>
              <a:rPr lang="en-US" altLang="zh-CN" sz="1600" dirty="0">
                <a:solidFill>
                  <a:schemeClr val="bg1"/>
                </a:solidFill>
                <a:latin typeface="微软雅黑" pitchFamily="34" charset="-122"/>
                <a:ea typeface="微软雅黑" pitchFamily="34" charset="-122"/>
              </a:rPr>
              <a:t>9</a:t>
            </a:r>
            <a:r>
              <a:rPr lang="zh-CN" altLang="en-US" sz="1600" dirty="0">
                <a:solidFill>
                  <a:schemeClr val="bg1"/>
                </a:solidFill>
                <a:latin typeface="微软雅黑" pitchFamily="34" charset="-122"/>
                <a:ea typeface="微软雅黑" pitchFamily="34" charset="-122"/>
              </a:rPr>
              <a:t>个产品通过生态原产地产品保护评审</a:t>
            </a:r>
          </a:p>
          <a:p>
            <a:pPr lvl="0">
              <a:defRPr/>
            </a:pPr>
            <a:endParaRPr lang="zh-CN" altLang="en-US" sz="1600" dirty="0">
              <a:latin typeface="微软雅黑" pitchFamily="34" charset="-122"/>
              <a:ea typeface="微软雅黑" pitchFamily="34" charset="-122"/>
            </a:endParaRPr>
          </a:p>
          <a:p>
            <a:pPr lvl="0">
              <a:defRPr/>
            </a:pPr>
            <a:r>
              <a:rPr lang="en-US" altLang="zh-CN" sz="1600" dirty="0">
                <a:latin typeface="微软雅黑" pitchFamily="34" charset="-122"/>
                <a:ea typeface="微软雅黑" pitchFamily="34" charset="-122"/>
              </a:rPr>
              <a:t>2</a:t>
            </a:r>
            <a:r>
              <a:rPr lang="zh-CN" altLang="en-US" sz="1600" dirty="0">
                <a:latin typeface="微软雅黑" pitchFamily="34" charset="-122"/>
                <a:ea typeface="微软雅黑" pitchFamily="34" charset="-122"/>
              </a:rPr>
              <a:t>个食用菌企业商标获得中国地理标志证明商标</a:t>
            </a:r>
          </a:p>
          <a:p>
            <a:pPr lvl="0">
              <a:defRPr/>
            </a:pPr>
            <a:endParaRPr lang="zh-CN" altLang="en-US" sz="1600" dirty="0">
              <a:latin typeface="微软雅黑" pitchFamily="34" charset="-122"/>
              <a:ea typeface="微软雅黑" pitchFamily="34" charset="-122"/>
            </a:endParaRPr>
          </a:p>
          <a:p>
            <a:pPr lvl="0">
              <a:defRPr/>
            </a:pPr>
            <a:r>
              <a:rPr lang="zh-CN" altLang="en-US" sz="1600" dirty="0">
                <a:solidFill>
                  <a:schemeClr val="bg1"/>
                </a:solidFill>
                <a:latin typeface="微软雅黑" pitchFamily="34" charset="-122"/>
                <a:ea typeface="微软雅黑" pitchFamily="34" charset="-122"/>
              </a:rPr>
              <a:t>成功注册“邹城蘑菇”商标并入选山东知名农产品区域公用品牌名录</a:t>
            </a:r>
          </a:p>
          <a:p>
            <a:pPr lvl="0">
              <a:defRPr/>
            </a:pPr>
            <a:endParaRPr lang="zh-CN" altLang="en-US" sz="1600" dirty="0">
              <a:latin typeface="微软雅黑" pitchFamily="34" charset="-122"/>
              <a:ea typeface="微软雅黑" pitchFamily="34" charset="-122"/>
            </a:endParaRPr>
          </a:p>
          <a:p>
            <a:pPr lvl="0">
              <a:defRPr/>
            </a:pPr>
            <a:r>
              <a:rPr lang="en-US" altLang="zh-CN" sz="1600" dirty="0">
                <a:latin typeface="微软雅黑" pitchFamily="34" charset="-122"/>
                <a:ea typeface="微软雅黑" pitchFamily="34" charset="-122"/>
              </a:rPr>
              <a:t>2</a:t>
            </a:r>
            <a:r>
              <a:rPr lang="zh-CN" altLang="en-US" sz="1600" dirty="0">
                <a:latin typeface="微软雅黑" pitchFamily="34" charset="-122"/>
                <a:ea typeface="微软雅黑" pitchFamily="34" charset="-122"/>
              </a:rPr>
              <a:t>个企业食用菌入选山东知名农产品企业产品品牌名录</a:t>
            </a:r>
          </a:p>
          <a:p>
            <a:pPr lvl="0">
              <a:defRPr/>
            </a:pPr>
            <a:endParaRPr lang="zh-CN" altLang="en-US" sz="1600" dirty="0">
              <a:latin typeface="微软雅黑" pitchFamily="34" charset="-122"/>
              <a:ea typeface="微软雅黑" pitchFamily="34" charset="-122"/>
            </a:endParaRPr>
          </a:p>
          <a:p>
            <a:pPr lvl="0">
              <a:defRPr/>
            </a:pPr>
            <a:r>
              <a:rPr lang="zh-CN" altLang="en-US" sz="1600" dirty="0">
                <a:solidFill>
                  <a:schemeClr val="bg1"/>
                </a:solidFill>
                <a:latin typeface="微软雅黑" pitchFamily="34" charset="-122"/>
                <a:ea typeface="微软雅黑" pitchFamily="34" charset="-122"/>
              </a:rPr>
              <a:t>正在创建山东优质食用菌生产基地</a:t>
            </a:r>
          </a:p>
        </p:txBody>
      </p:sp>
    </p:spTree>
    <p:extLst>
      <p:ext uri="{BB962C8B-B14F-4D97-AF65-F5344CB8AC3E}">
        <p14:creationId xmlns:p14="http://schemas.microsoft.com/office/powerpoint/2010/main" val="228788889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4"/>
                                        </p:tgtEl>
                                        <p:attrNameLst>
                                          <p:attrName>style.visibility</p:attrName>
                                        </p:attrNameLst>
                                      </p:cBhvr>
                                      <p:to>
                                        <p:strVal val="visible"/>
                                      </p:to>
                                    </p:set>
                                    <p:anim calcmode="lin" valueType="num">
                                      <p:cBhvr>
                                        <p:cTn id="15" dur="4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24"/>
                                        </p:tgtEl>
                                        <p:attrNameLst>
                                          <p:attrName>ppt_y</p:attrName>
                                        </p:attrNameLst>
                                      </p:cBhvr>
                                      <p:tavLst>
                                        <p:tav tm="0">
                                          <p:val>
                                            <p:strVal val="#ppt_y"/>
                                          </p:val>
                                        </p:tav>
                                        <p:tav tm="100000">
                                          <p:val>
                                            <p:strVal val="#ppt_y"/>
                                          </p:val>
                                        </p:tav>
                                      </p:tavLst>
                                    </p:anim>
                                    <p:anim calcmode="lin" valueType="num">
                                      <p:cBhvr>
                                        <p:cTn id="17" dur="4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24"/>
                                        </p:tgtEl>
                                      </p:cBhvr>
                                    </p:animEffect>
                                  </p:childTnLst>
                                </p:cTn>
                              </p:par>
                            </p:childTnLst>
                          </p:cTn>
                        </p:par>
                        <p:par>
                          <p:cTn id="20" fill="hold">
                            <p:stCondLst>
                              <p:cond delay="1840"/>
                            </p:stCondLst>
                            <p:childTnLst>
                              <p:par>
                                <p:cTn id="21" presetID="2" presetClass="entr" presetSubtype="12"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ppt_x</p:attrName>
                                        </p:attrNameLst>
                                      </p:cBhvr>
                                      <p:tavLst>
                                        <p:tav tm="0">
                                          <p:val>
                                            <p:strVal val="0-#ppt_w/2"/>
                                          </p:val>
                                        </p:tav>
                                        <p:tav tm="100000">
                                          <p:val>
                                            <p:strVal val="#ppt_x"/>
                                          </p:val>
                                        </p:tav>
                                      </p:tavLst>
                                    </p:anim>
                                    <p:anim calcmode="lin" valueType="num">
                                      <p:cBhvr>
                                        <p:cTn id="24" dur="500" fill="hold"/>
                                        <p:tgtEl>
                                          <p:spTgt spid="3"/>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ppt_x</p:attrName>
                                        </p:attrNameLst>
                                      </p:cBhvr>
                                      <p:tavLst>
                                        <p:tav tm="0">
                                          <p:val>
                                            <p:strVal val="#ppt_x"/>
                                          </p:val>
                                        </p:tav>
                                        <p:tav tm="100000">
                                          <p:val>
                                            <p:strVal val="#ppt_x"/>
                                          </p:val>
                                        </p:tav>
                                      </p:tavLst>
                                    </p:anim>
                                    <p:anim calcmode="lin" valueType="num">
                                      <p:cBhvr>
                                        <p:cTn id="28" dur="500" fill="hold"/>
                                        <p:tgtEl>
                                          <p:spTgt spid="2"/>
                                        </p:tgtEl>
                                        <p:attrNameLst>
                                          <p:attrName>ppt_y</p:attrName>
                                        </p:attrNameLst>
                                      </p:cBhvr>
                                      <p:tavLst>
                                        <p:tav tm="0">
                                          <p:val>
                                            <p:strVal val="0-#ppt_h/2"/>
                                          </p:val>
                                        </p:tav>
                                        <p:tav tm="100000">
                                          <p:val>
                                            <p:strVal val="#ppt_y"/>
                                          </p:val>
                                        </p:tav>
                                      </p:tavLst>
                                    </p:anim>
                                  </p:childTnLst>
                                </p:cTn>
                              </p:par>
                              <p:par>
                                <p:cTn id="29" presetID="2" presetClass="entr" presetSubtype="6"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1+#ppt_w/2"/>
                                          </p:val>
                                        </p:tav>
                                        <p:tav tm="100000">
                                          <p:val>
                                            <p:strVal val="#ppt_x"/>
                                          </p:val>
                                        </p:tav>
                                      </p:tavLst>
                                    </p:anim>
                                    <p:anim calcmode="lin" valueType="num">
                                      <p:cBhvr>
                                        <p:cTn id="32" dur="500" fill="hold"/>
                                        <p:tgtEl>
                                          <p:spTgt spid="4"/>
                                        </p:tgtEl>
                                        <p:attrNameLst>
                                          <p:attrName>ppt_y</p:attrName>
                                        </p:attrNameLst>
                                      </p:cBhvr>
                                      <p:tavLst>
                                        <p:tav tm="0">
                                          <p:val>
                                            <p:strVal val="1+#ppt_h/2"/>
                                          </p:val>
                                        </p:tav>
                                        <p:tav tm="100000">
                                          <p:val>
                                            <p:strVal val="#ppt_y"/>
                                          </p:val>
                                        </p:tav>
                                      </p:tavLst>
                                    </p:anim>
                                  </p:childTnLst>
                                </p:cTn>
                              </p:par>
                            </p:childTnLst>
                          </p:cTn>
                        </p:par>
                        <p:par>
                          <p:cTn id="33" fill="hold">
                            <p:stCondLst>
                              <p:cond delay="2340"/>
                            </p:stCondLst>
                            <p:childTnLst>
                              <p:par>
                                <p:cTn id="34" presetID="10" presetClass="entr" presetSubtype="0" fill="hold" grpId="0" nodeType="afterEffect">
                                  <p:stCondLst>
                                    <p:cond delay="0"/>
                                  </p:stCondLst>
                                  <p:childTnLst>
                                    <p:set>
                                      <p:cBhvr>
                                        <p:cTn id="35" dur="1" fill="hold">
                                          <p:stCondLst>
                                            <p:cond delay="0"/>
                                          </p:stCondLst>
                                        </p:cTn>
                                        <p:tgtEl>
                                          <p:spTgt spid="76"/>
                                        </p:tgtEl>
                                        <p:attrNameLst>
                                          <p:attrName>style.visibility</p:attrName>
                                        </p:attrNameLst>
                                      </p:cBhvr>
                                      <p:to>
                                        <p:strVal val="visible"/>
                                      </p:to>
                                    </p:set>
                                    <p:anim calcmode="lin" valueType="num">
                                      <p:cBhvr>
                                        <p:cTn id="36" dur="500" fill="hold"/>
                                        <p:tgtEl>
                                          <p:spTgt spid="76"/>
                                        </p:tgtEl>
                                        <p:attrNameLst>
                                          <p:attrName>ppt_w</p:attrName>
                                        </p:attrNameLst>
                                      </p:cBhvr>
                                      <p:tavLst>
                                        <p:tav tm="0">
                                          <p:val>
                                            <p:fltVal val="0"/>
                                          </p:val>
                                        </p:tav>
                                        <p:tav tm="100000">
                                          <p:val>
                                            <p:strVal val="#ppt_w"/>
                                          </p:val>
                                        </p:tav>
                                      </p:tavLst>
                                    </p:anim>
                                    <p:anim calcmode="lin" valueType="num">
                                      <p:cBhvr>
                                        <p:cTn id="37" dur="500" fill="hold"/>
                                        <p:tgtEl>
                                          <p:spTgt spid="76"/>
                                        </p:tgtEl>
                                        <p:attrNameLst>
                                          <p:attrName>ppt_h</p:attrName>
                                        </p:attrNameLst>
                                      </p:cBhvr>
                                      <p:tavLst>
                                        <p:tav tm="0">
                                          <p:val>
                                            <p:fltVal val="0"/>
                                          </p:val>
                                        </p:tav>
                                        <p:tav tm="100000">
                                          <p:val>
                                            <p:strVal val="#ppt_h"/>
                                          </p:val>
                                        </p:tav>
                                      </p:tavLst>
                                    </p:anim>
                                    <p:animEffect>
                                      <p:cBhvr>
                                        <p:cTn id="38" dur="500"/>
                                        <p:tgtEl>
                                          <p:spTgt spid="76"/>
                                        </p:tgtEl>
                                      </p:cBhvr>
                                    </p:animEffect>
                                  </p:childTnLst>
                                </p:cTn>
                              </p:par>
                            </p:childTnLst>
                          </p:cTn>
                        </p:par>
                        <p:par>
                          <p:cTn id="39" fill="hold">
                            <p:stCondLst>
                              <p:cond delay="2840"/>
                            </p:stCondLst>
                            <p:childTnLst>
                              <p:par>
                                <p:cTn id="40" presetID="10" presetClass="entr" presetSubtype="0"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 calcmode="lin" valueType="num">
                                      <p:cBhvr>
                                        <p:cTn id="42" dur="500" fill="hold"/>
                                        <p:tgtEl>
                                          <p:spTgt spid="75"/>
                                        </p:tgtEl>
                                        <p:attrNameLst>
                                          <p:attrName>ppt_w</p:attrName>
                                        </p:attrNameLst>
                                      </p:cBhvr>
                                      <p:tavLst>
                                        <p:tav tm="0">
                                          <p:val>
                                            <p:fltVal val="0"/>
                                          </p:val>
                                        </p:tav>
                                        <p:tav tm="100000">
                                          <p:val>
                                            <p:strVal val="#ppt_w"/>
                                          </p:val>
                                        </p:tav>
                                      </p:tavLst>
                                    </p:anim>
                                    <p:anim calcmode="lin" valueType="num">
                                      <p:cBhvr>
                                        <p:cTn id="43" dur="500" fill="hold"/>
                                        <p:tgtEl>
                                          <p:spTgt spid="75"/>
                                        </p:tgtEl>
                                        <p:attrNameLst>
                                          <p:attrName>ppt_h</p:attrName>
                                        </p:attrNameLst>
                                      </p:cBhvr>
                                      <p:tavLst>
                                        <p:tav tm="0">
                                          <p:val>
                                            <p:fltVal val="0"/>
                                          </p:val>
                                        </p:tav>
                                        <p:tav tm="100000">
                                          <p:val>
                                            <p:strVal val="#ppt_h"/>
                                          </p:val>
                                        </p:tav>
                                      </p:tavLst>
                                    </p:anim>
                                    <p:animEffect>
                                      <p:cBhvr>
                                        <p:cTn id="44" dur="500"/>
                                        <p:tgtEl>
                                          <p:spTgt spid="75"/>
                                        </p:tgtEl>
                                      </p:cBhvr>
                                    </p:animEffect>
                                  </p:childTnLst>
                                </p:cTn>
                              </p:par>
                            </p:childTnLst>
                          </p:cTn>
                        </p:par>
                        <p:par>
                          <p:cTn id="45" fill="hold">
                            <p:stCondLst>
                              <p:cond delay="3340"/>
                            </p:stCondLst>
                            <p:childTnLst>
                              <p:par>
                                <p:cTn id="46" presetID="10" presetClass="entr" presetSubtype="0" fill="hold" grpId="0" nodeType="afterEffect">
                                  <p:stCondLst>
                                    <p:cond delay="0"/>
                                  </p:stCondLst>
                                  <p:childTnLst>
                                    <p:set>
                                      <p:cBhvr>
                                        <p:cTn id="47" dur="1" fill="hold">
                                          <p:stCondLst>
                                            <p:cond delay="0"/>
                                          </p:stCondLst>
                                        </p:cTn>
                                        <p:tgtEl>
                                          <p:spTgt spid="74"/>
                                        </p:tgtEl>
                                        <p:attrNameLst>
                                          <p:attrName>style.visibility</p:attrName>
                                        </p:attrNameLst>
                                      </p:cBhvr>
                                      <p:to>
                                        <p:strVal val="visible"/>
                                      </p:to>
                                    </p:set>
                                    <p:anim calcmode="lin" valueType="num">
                                      <p:cBhvr>
                                        <p:cTn id="48" dur="500" fill="hold"/>
                                        <p:tgtEl>
                                          <p:spTgt spid="74"/>
                                        </p:tgtEl>
                                        <p:attrNameLst>
                                          <p:attrName>ppt_w</p:attrName>
                                        </p:attrNameLst>
                                      </p:cBhvr>
                                      <p:tavLst>
                                        <p:tav tm="0">
                                          <p:val>
                                            <p:fltVal val="0"/>
                                          </p:val>
                                        </p:tav>
                                        <p:tav tm="100000">
                                          <p:val>
                                            <p:strVal val="#ppt_w"/>
                                          </p:val>
                                        </p:tav>
                                      </p:tavLst>
                                    </p:anim>
                                    <p:anim calcmode="lin" valueType="num">
                                      <p:cBhvr>
                                        <p:cTn id="49" dur="500" fill="hold"/>
                                        <p:tgtEl>
                                          <p:spTgt spid="74"/>
                                        </p:tgtEl>
                                        <p:attrNameLst>
                                          <p:attrName>ppt_h</p:attrName>
                                        </p:attrNameLst>
                                      </p:cBhvr>
                                      <p:tavLst>
                                        <p:tav tm="0">
                                          <p:val>
                                            <p:fltVal val="0"/>
                                          </p:val>
                                        </p:tav>
                                        <p:tav tm="100000">
                                          <p:val>
                                            <p:strVal val="#ppt_h"/>
                                          </p:val>
                                        </p:tav>
                                      </p:tavLst>
                                    </p:anim>
                                    <p:animEffect>
                                      <p:cBhvr>
                                        <p:cTn id="50" dur="500"/>
                                        <p:tgtEl>
                                          <p:spTgt spid="74"/>
                                        </p:tgtEl>
                                      </p:cBhvr>
                                    </p:animEffect>
                                  </p:childTnLst>
                                </p:cTn>
                              </p:par>
                            </p:childTnLst>
                          </p:cTn>
                        </p:par>
                        <p:par>
                          <p:cTn id="51" fill="hold">
                            <p:stCondLst>
                              <p:cond delay="3840"/>
                            </p:stCondLst>
                            <p:childTnLst>
                              <p:par>
                                <p:cTn id="52" presetID="10" presetClass="entr" presetSubtype="0" fill="hold" grpId="0" nodeType="afterEffect">
                                  <p:stCondLst>
                                    <p:cond delay="0"/>
                                  </p:stCondLst>
                                  <p:childTnLst>
                                    <p:set>
                                      <p:cBhvr>
                                        <p:cTn id="53" dur="1" fill="hold">
                                          <p:stCondLst>
                                            <p:cond delay="0"/>
                                          </p:stCondLst>
                                        </p:cTn>
                                        <p:tgtEl>
                                          <p:spTgt spid="73"/>
                                        </p:tgtEl>
                                        <p:attrNameLst>
                                          <p:attrName>style.visibility</p:attrName>
                                        </p:attrNameLst>
                                      </p:cBhvr>
                                      <p:to>
                                        <p:strVal val="visible"/>
                                      </p:to>
                                    </p:set>
                                    <p:anim calcmode="lin" valueType="num">
                                      <p:cBhvr>
                                        <p:cTn id="54" dur="500" fill="hold"/>
                                        <p:tgtEl>
                                          <p:spTgt spid="73"/>
                                        </p:tgtEl>
                                        <p:attrNameLst>
                                          <p:attrName>ppt_w</p:attrName>
                                        </p:attrNameLst>
                                      </p:cBhvr>
                                      <p:tavLst>
                                        <p:tav tm="0">
                                          <p:val>
                                            <p:fltVal val="0"/>
                                          </p:val>
                                        </p:tav>
                                        <p:tav tm="100000">
                                          <p:val>
                                            <p:strVal val="#ppt_w"/>
                                          </p:val>
                                        </p:tav>
                                      </p:tavLst>
                                    </p:anim>
                                    <p:anim calcmode="lin" valueType="num">
                                      <p:cBhvr>
                                        <p:cTn id="55" dur="500" fill="hold"/>
                                        <p:tgtEl>
                                          <p:spTgt spid="73"/>
                                        </p:tgtEl>
                                        <p:attrNameLst>
                                          <p:attrName>ppt_h</p:attrName>
                                        </p:attrNameLst>
                                      </p:cBhvr>
                                      <p:tavLst>
                                        <p:tav tm="0">
                                          <p:val>
                                            <p:fltVal val="0"/>
                                          </p:val>
                                        </p:tav>
                                        <p:tav tm="100000">
                                          <p:val>
                                            <p:strVal val="#ppt_h"/>
                                          </p:val>
                                        </p:tav>
                                      </p:tavLst>
                                    </p:anim>
                                    <p:animEffect>
                                      <p:cBhvr>
                                        <p:cTn id="56" dur="500"/>
                                        <p:tgtEl>
                                          <p:spTgt spid="73"/>
                                        </p:tgtEl>
                                      </p:cBhvr>
                                    </p:animEffect>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90"/>
                                        </p:tgtEl>
                                        <p:attrNameLst>
                                          <p:attrName>style.visibility</p:attrName>
                                        </p:attrNameLst>
                                      </p:cBhvr>
                                      <p:to>
                                        <p:strVal val="visible"/>
                                      </p:to>
                                    </p:set>
                                    <p:anim calcmode="lin" valueType="num">
                                      <p:cBhvr>
                                        <p:cTn id="59" dur="25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60" dur="250" fill="hold"/>
                                        <p:tgtEl>
                                          <p:spTgt spid="90"/>
                                        </p:tgtEl>
                                        <p:attrNameLst>
                                          <p:attrName>ppt_y</p:attrName>
                                        </p:attrNameLst>
                                      </p:cBhvr>
                                      <p:tavLst>
                                        <p:tav tm="0">
                                          <p:val>
                                            <p:strVal val="#ppt_y"/>
                                          </p:val>
                                        </p:tav>
                                        <p:tav tm="100000">
                                          <p:val>
                                            <p:strVal val="#ppt_y"/>
                                          </p:val>
                                        </p:tav>
                                      </p:tavLst>
                                    </p:anim>
                                    <p:anim calcmode="lin" valueType="num">
                                      <p:cBhvr>
                                        <p:cTn id="61" dur="25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62" dur="250" fill="hold"/>
                                        <p:tgtEl>
                                          <p:spTgt spid="90"/>
                                        </p:tgtEl>
                                        <p:attrNameLst>
                                          <p:attrName>ppt_w</p:attrName>
                                        </p:attrNameLst>
                                      </p:cBhvr>
                                      <p:tavLst>
                                        <p:tav tm="0">
                                          <p:val>
                                            <p:strVal val="#ppt_w/10"/>
                                          </p:val>
                                        </p:tav>
                                        <p:tav tm="50000">
                                          <p:val>
                                            <p:strVal val="#ppt_w+.01"/>
                                          </p:val>
                                        </p:tav>
                                        <p:tav tm="100000">
                                          <p:val>
                                            <p:strVal val="#ppt_w"/>
                                          </p:val>
                                        </p:tav>
                                      </p:tavLst>
                                    </p:anim>
                                    <p:animEffect>
                                      <p:cBhvr>
                                        <p:cTn id="63" dur="250" tmFilter="0,0; .5, 1; 1, 1"/>
                                        <p:tgtEl>
                                          <p:spTgt spid="90"/>
                                        </p:tgtEl>
                                      </p:cBhvr>
                                    </p:animEffect>
                                  </p:childTnLst>
                                </p:cTn>
                              </p:par>
                              <p:par>
                                <p:cTn id="64" presetID="41" presetClass="entr" presetSubtype="0" fill="hold" grpId="0" nodeType="withEffect" nodePh="1">
                                  <p:stCondLst>
                                    <p:cond delay="0"/>
                                  </p:stCondLst>
                                  <p:endCondLst>
                                    <p:cond evt="begin" delay="0">
                                      <p:tn val="64"/>
                                    </p:cond>
                                  </p:endCondLst>
                                  <p:iterate type="lt">
                                    <p:tmPct val="10000"/>
                                  </p:iterate>
                                  <p:childTnLst>
                                    <p:set>
                                      <p:cBhvr>
                                        <p:cTn id="65" dur="1" fill="hold">
                                          <p:stCondLst>
                                            <p:cond delay="0"/>
                                          </p:stCondLst>
                                        </p:cTn>
                                        <p:tgtEl>
                                          <p:spTgt spid="92"/>
                                        </p:tgtEl>
                                        <p:attrNameLst>
                                          <p:attrName>style.visibility</p:attrName>
                                        </p:attrNameLst>
                                      </p:cBhvr>
                                      <p:to>
                                        <p:strVal val="visible"/>
                                      </p:to>
                                    </p:set>
                                    <p:anim calcmode="lin" valueType="num">
                                      <p:cBhvr>
                                        <p:cTn id="66" dur="250" fill="hold"/>
                                        <p:tgtEl>
                                          <p:spTgt spid="92"/>
                                        </p:tgtEl>
                                        <p:attrNameLst>
                                          <p:attrName>ppt_x</p:attrName>
                                        </p:attrNameLst>
                                      </p:cBhvr>
                                      <p:tavLst>
                                        <p:tav tm="0">
                                          <p:val>
                                            <p:strVal val="#ppt_x"/>
                                          </p:val>
                                        </p:tav>
                                        <p:tav tm="50000">
                                          <p:val>
                                            <p:strVal val="#ppt_x+.1"/>
                                          </p:val>
                                        </p:tav>
                                        <p:tav tm="100000">
                                          <p:val>
                                            <p:strVal val="#ppt_x"/>
                                          </p:val>
                                        </p:tav>
                                      </p:tavLst>
                                    </p:anim>
                                    <p:anim calcmode="lin" valueType="num">
                                      <p:cBhvr>
                                        <p:cTn id="67" dur="250" fill="hold"/>
                                        <p:tgtEl>
                                          <p:spTgt spid="92"/>
                                        </p:tgtEl>
                                        <p:attrNameLst>
                                          <p:attrName>ppt_y</p:attrName>
                                        </p:attrNameLst>
                                      </p:cBhvr>
                                      <p:tavLst>
                                        <p:tav tm="0">
                                          <p:val>
                                            <p:strVal val="#ppt_y"/>
                                          </p:val>
                                        </p:tav>
                                        <p:tav tm="100000">
                                          <p:val>
                                            <p:strVal val="#ppt_y"/>
                                          </p:val>
                                        </p:tav>
                                      </p:tavLst>
                                    </p:anim>
                                    <p:anim calcmode="lin" valueType="num">
                                      <p:cBhvr>
                                        <p:cTn id="68" dur="250" fill="hold"/>
                                        <p:tgtEl>
                                          <p:spTgt spid="92"/>
                                        </p:tgtEl>
                                        <p:attrNameLst>
                                          <p:attrName>ppt_h</p:attrName>
                                        </p:attrNameLst>
                                      </p:cBhvr>
                                      <p:tavLst>
                                        <p:tav tm="0">
                                          <p:val>
                                            <p:strVal val="#ppt_h/10"/>
                                          </p:val>
                                        </p:tav>
                                        <p:tav tm="50000">
                                          <p:val>
                                            <p:strVal val="#ppt_h+.01"/>
                                          </p:val>
                                        </p:tav>
                                        <p:tav tm="100000">
                                          <p:val>
                                            <p:strVal val="#ppt_h"/>
                                          </p:val>
                                        </p:tav>
                                      </p:tavLst>
                                    </p:anim>
                                    <p:anim calcmode="lin" valueType="num">
                                      <p:cBhvr>
                                        <p:cTn id="69" dur="250" fill="hold"/>
                                        <p:tgtEl>
                                          <p:spTgt spid="92"/>
                                        </p:tgtEl>
                                        <p:attrNameLst>
                                          <p:attrName>ppt_w</p:attrName>
                                        </p:attrNameLst>
                                      </p:cBhvr>
                                      <p:tavLst>
                                        <p:tav tm="0">
                                          <p:val>
                                            <p:strVal val="#ppt_w/10"/>
                                          </p:val>
                                        </p:tav>
                                        <p:tav tm="50000">
                                          <p:val>
                                            <p:strVal val="#ppt_w+.01"/>
                                          </p:val>
                                        </p:tav>
                                        <p:tav tm="100000">
                                          <p:val>
                                            <p:strVal val="#ppt_w"/>
                                          </p:val>
                                        </p:tav>
                                      </p:tavLst>
                                    </p:anim>
                                    <p:animEffect>
                                      <p:cBhvr>
                                        <p:cTn id="70" dur="250" tmFilter="0,0; .5, 1; 1, 1"/>
                                        <p:tgtEl>
                                          <p:spTgt spid="92"/>
                                        </p:tgtEl>
                                      </p:cBhvr>
                                    </p:animEffect>
                                  </p:childTnLst>
                                </p:cTn>
                              </p:par>
                              <p:par>
                                <p:cTn id="71" presetID="41" presetClass="entr" presetSubtype="0" fill="hold" grpId="0" nodeType="withEffect" nodePh="1">
                                  <p:stCondLst>
                                    <p:cond delay="0"/>
                                  </p:stCondLst>
                                  <p:endCondLst>
                                    <p:cond evt="begin" delay="0">
                                      <p:tn val="71"/>
                                    </p:cond>
                                  </p:endCondLst>
                                  <p:iterate type="lt">
                                    <p:tmPct val="10000"/>
                                  </p:iterate>
                                  <p:childTnLst>
                                    <p:set>
                                      <p:cBhvr>
                                        <p:cTn id="72" dur="1" fill="hold">
                                          <p:stCondLst>
                                            <p:cond delay="0"/>
                                          </p:stCondLst>
                                        </p:cTn>
                                        <p:tgtEl>
                                          <p:spTgt spid="93"/>
                                        </p:tgtEl>
                                        <p:attrNameLst>
                                          <p:attrName>style.visibility</p:attrName>
                                        </p:attrNameLst>
                                      </p:cBhvr>
                                      <p:to>
                                        <p:strVal val="visible"/>
                                      </p:to>
                                    </p:set>
                                    <p:anim calcmode="lin" valueType="num">
                                      <p:cBhvr>
                                        <p:cTn id="73" dur="250" fill="hold"/>
                                        <p:tgtEl>
                                          <p:spTgt spid="93"/>
                                        </p:tgtEl>
                                        <p:attrNameLst>
                                          <p:attrName>ppt_x</p:attrName>
                                        </p:attrNameLst>
                                      </p:cBhvr>
                                      <p:tavLst>
                                        <p:tav tm="0">
                                          <p:val>
                                            <p:strVal val="#ppt_x"/>
                                          </p:val>
                                        </p:tav>
                                        <p:tav tm="50000">
                                          <p:val>
                                            <p:strVal val="#ppt_x+.1"/>
                                          </p:val>
                                        </p:tav>
                                        <p:tav tm="100000">
                                          <p:val>
                                            <p:strVal val="#ppt_x"/>
                                          </p:val>
                                        </p:tav>
                                      </p:tavLst>
                                    </p:anim>
                                    <p:anim calcmode="lin" valueType="num">
                                      <p:cBhvr>
                                        <p:cTn id="74" dur="250" fill="hold"/>
                                        <p:tgtEl>
                                          <p:spTgt spid="93"/>
                                        </p:tgtEl>
                                        <p:attrNameLst>
                                          <p:attrName>ppt_y</p:attrName>
                                        </p:attrNameLst>
                                      </p:cBhvr>
                                      <p:tavLst>
                                        <p:tav tm="0">
                                          <p:val>
                                            <p:strVal val="#ppt_y"/>
                                          </p:val>
                                        </p:tav>
                                        <p:tav tm="100000">
                                          <p:val>
                                            <p:strVal val="#ppt_y"/>
                                          </p:val>
                                        </p:tav>
                                      </p:tavLst>
                                    </p:anim>
                                    <p:anim calcmode="lin" valueType="num">
                                      <p:cBhvr>
                                        <p:cTn id="75" dur="250" fill="hold"/>
                                        <p:tgtEl>
                                          <p:spTgt spid="93"/>
                                        </p:tgtEl>
                                        <p:attrNameLst>
                                          <p:attrName>ppt_h</p:attrName>
                                        </p:attrNameLst>
                                      </p:cBhvr>
                                      <p:tavLst>
                                        <p:tav tm="0">
                                          <p:val>
                                            <p:strVal val="#ppt_h/10"/>
                                          </p:val>
                                        </p:tav>
                                        <p:tav tm="50000">
                                          <p:val>
                                            <p:strVal val="#ppt_h+.01"/>
                                          </p:val>
                                        </p:tav>
                                        <p:tav tm="100000">
                                          <p:val>
                                            <p:strVal val="#ppt_h"/>
                                          </p:val>
                                        </p:tav>
                                      </p:tavLst>
                                    </p:anim>
                                    <p:anim calcmode="lin" valueType="num">
                                      <p:cBhvr>
                                        <p:cTn id="76" dur="250" fill="hold"/>
                                        <p:tgtEl>
                                          <p:spTgt spid="93"/>
                                        </p:tgtEl>
                                        <p:attrNameLst>
                                          <p:attrName>ppt_w</p:attrName>
                                        </p:attrNameLst>
                                      </p:cBhvr>
                                      <p:tavLst>
                                        <p:tav tm="0">
                                          <p:val>
                                            <p:strVal val="#ppt_w/10"/>
                                          </p:val>
                                        </p:tav>
                                        <p:tav tm="50000">
                                          <p:val>
                                            <p:strVal val="#ppt_w+.01"/>
                                          </p:val>
                                        </p:tav>
                                        <p:tav tm="100000">
                                          <p:val>
                                            <p:strVal val="#ppt_w"/>
                                          </p:val>
                                        </p:tav>
                                      </p:tavLst>
                                    </p:anim>
                                    <p:animEffect>
                                      <p:cBhvr>
                                        <p:cTn id="77" dur="250" tmFilter="0,0; .5, 1; 1, 1"/>
                                        <p:tgtEl>
                                          <p:spTgt spid="93"/>
                                        </p:tgtEl>
                                      </p:cBhvr>
                                    </p:animEffect>
                                  </p:childTnLst>
                                </p:cTn>
                              </p:par>
                              <p:par>
                                <p:cTn id="78" presetID="41" presetClass="entr" presetSubtype="0" fill="hold" grpId="0" nodeType="withEffect">
                                  <p:stCondLst>
                                    <p:cond delay="0"/>
                                  </p:stCondLst>
                                  <p:iterate type="lt">
                                    <p:tmPct val="10000"/>
                                  </p:iterate>
                                  <p:childTnLst>
                                    <p:set>
                                      <p:cBhvr>
                                        <p:cTn id="79" dur="1" fill="hold">
                                          <p:stCondLst>
                                            <p:cond delay="0"/>
                                          </p:stCondLst>
                                        </p:cTn>
                                        <p:tgtEl>
                                          <p:spTgt spid="21"/>
                                        </p:tgtEl>
                                        <p:attrNameLst>
                                          <p:attrName>style.visibility</p:attrName>
                                        </p:attrNameLst>
                                      </p:cBhvr>
                                      <p:to>
                                        <p:strVal val="visible"/>
                                      </p:to>
                                    </p:set>
                                    <p:anim calcmode="lin" valueType="num">
                                      <p:cBhvr>
                                        <p:cTn id="80" dur="25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1" dur="250" fill="hold"/>
                                        <p:tgtEl>
                                          <p:spTgt spid="21"/>
                                        </p:tgtEl>
                                        <p:attrNameLst>
                                          <p:attrName>ppt_y</p:attrName>
                                        </p:attrNameLst>
                                      </p:cBhvr>
                                      <p:tavLst>
                                        <p:tav tm="0">
                                          <p:val>
                                            <p:strVal val="#ppt_y"/>
                                          </p:val>
                                        </p:tav>
                                        <p:tav tm="100000">
                                          <p:val>
                                            <p:strVal val="#ppt_y"/>
                                          </p:val>
                                        </p:tav>
                                      </p:tavLst>
                                    </p:anim>
                                    <p:anim calcmode="lin" valueType="num">
                                      <p:cBhvr>
                                        <p:cTn id="82" dur="25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83" dur="25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84" dur="250" tmFilter="0,0; .5, 1; 1, 1"/>
                                        <p:tgtEl>
                                          <p:spTgt spid="21"/>
                                        </p:tgtEl>
                                      </p:cBhvr>
                                    </p:animEffect>
                                  </p:childTnLst>
                                </p:cTn>
                              </p:par>
                              <p:par>
                                <p:cTn id="85" presetID="41" presetClass="entr" presetSubtype="0" fill="hold" grpId="0" nodeType="withEffect">
                                  <p:stCondLst>
                                    <p:cond delay="0"/>
                                  </p:stCondLst>
                                  <p:iterate type="lt">
                                    <p:tmPct val="10000"/>
                                  </p:iterate>
                                  <p:childTnLst>
                                    <p:set>
                                      <p:cBhvr>
                                        <p:cTn id="86" dur="1" fill="hold">
                                          <p:stCondLst>
                                            <p:cond delay="0"/>
                                          </p:stCondLst>
                                        </p:cTn>
                                        <p:tgtEl>
                                          <p:spTgt spid="31"/>
                                        </p:tgtEl>
                                        <p:attrNameLst>
                                          <p:attrName>style.visibility</p:attrName>
                                        </p:attrNameLst>
                                      </p:cBhvr>
                                      <p:to>
                                        <p:strVal val="visible"/>
                                      </p:to>
                                    </p:set>
                                    <p:anim calcmode="lin" valueType="num">
                                      <p:cBhvr>
                                        <p:cTn id="87" dur="25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88" dur="250" fill="hold"/>
                                        <p:tgtEl>
                                          <p:spTgt spid="31"/>
                                        </p:tgtEl>
                                        <p:attrNameLst>
                                          <p:attrName>ppt_y</p:attrName>
                                        </p:attrNameLst>
                                      </p:cBhvr>
                                      <p:tavLst>
                                        <p:tav tm="0">
                                          <p:val>
                                            <p:strVal val="#ppt_y"/>
                                          </p:val>
                                        </p:tav>
                                        <p:tav tm="100000">
                                          <p:val>
                                            <p:strVal val="#ppt_y"/>
                                          </p:val>
                                        </p:tav>
                                      </p:tavLst>
                                    </p:anim>
                                    <p:anim calcmode="lin" valueType="num">
                                      <p:cBhvr>
                                        <p:cTn id="89" dur="25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90" dur="250" fill="hold"/>
                                        <p:tgtEl>
                                          <p:spTgt spid="31"/>
                                        </p:tgtEl>
                                        <p:attrNameLst>
                                          <p:attrName>ppt_w</p:attrName>
                                        </p:attrNameLst>
                                      </p:cBhvr>
                                      <p:tavLst>
                                        <p:tav tm="0">
                                          <p:val>
                                            <p:strVal val="#ppt_w/10"/>
                                          </p:val>
                                        </p:tav>
                                        <p:tav tm="50000">
                                          <p:val>
                                            <p:strVal val="#ppt_w+.01"/>
                                          </p:val>
                                        </p:tav>
                                        <p:tav tm="100000">
                                          <p:val>
                                            <p:strVal val="#ppt_w"/>
                                          </p:val>
                                        </p:tav>
                                      </p:tavLst>
                                    </p:anim>
                                    <p:animEffect>
                                      <p:cBhvr>
                                        <p:cTn id="91" dur="250" tmFilter="0,0; .5, 1; 1, 1"/>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24" grpId="0"/>
      <p:bldP spid="73" grpId="0" bldLvl="0" animBg="1" autoUpdateAnimBg="0"/>
      <p:bldP spid="74" grpId="0" bldLvl="0" animBg="1" autoUpdateAnimBg="0"/>
      <p:bldP spid="75" grpId="0" bldLvl="0" animBg="1" autoUpdateAnimBg="0"/>
      <p:bldP spid="76" grpId="0" bldLvl="0" autoUpdateAnimBg="0"/>
      <p:bldP spid="90" grpId="0" bldLvl="0" animBg="1" autoUpdateAnimBg="0"/>
      <p:bldP spid="92" grpId="0" bldLvl="0" autoUpdateAnimBg="0"/>
      <p:bldP spid="93" grpId="0" bldLvl="0" autoUpdateAnimBg="0"/>
      <p:bldP spid="21" grpId="0" bldLvl="0" animBg="1" autoUpdateAnimBg="0"/>
      <p:bldP spid="31" grpId="0" bldLvl="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00" name="AutoShape 4"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02" name="AutoShape 6"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0" name="TextBox 49"/>
          <p:cNvSpPr txBox="1"/>
          <p:nvPr/>
        </p:nvSpPr>
        <p:spPr>
          <a:xfrm>
            <a:off x="772868" y="161501"/>
            <a:ext cx="646342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3399FF"/>
                </a:solidFill>
                <a:effectLst/>
                <a:uLnTx/>
                <a:uFillTx/>
                <a:latin typeface="微软雅黑"/>
                <a:ea typeface="微软雅黑"/>
                <a:cs typeface="+mn-cs"/>
              </a:rPr>
              <a:t>二、邹城</a:t>
            </a:r>
            <a:r>
              <a:rPr kumimoji="0" lang="zh-CN" altLang="en-US" sz="2400" b="1" i="0" u="none" strike="noStrike" kern="1200" cap="none" spc="0" normalizeH="0" baseline="0" noProof="0" dirty="0">
                <a:ln>
                  <a:noFill/>
                </a:ln>
                <a:solidFill>
                  <a:srgbClr val="3399FF"/>
                </a:solidFill>
                <a:effectLst/>
                <a:uLnTx/>
                <a:uFillTx/>
                <a:latin typeface="微软雅黑"/>
                <a:ea typeface="微软雅黑"/>
                <a:cs typeface="+mn-cs"/>
              </a:rPr>
              <a:t>食用菌产业标准化</a:t>
            </a:r>
            <a:r>
              <a:rPr kumimoji="0" lang="zh-CN" altLang="en-US" sz="2400" b="1" i="0" u="none" strike="noStrike" kern="1200" cap="none" spc="0" normalizeH="0" baseline="0" noProof="0" dirty="0" smtClean="0">
                <a:ln>
                  <a:noFill/>
                </a:ln>
                <a:solidFill>
                  <a:srgbClr val="3399FF"/>
                </a:solidFill>
                <a:effectLst/>
                <a:uLnTx/>
                <a:uFillTx/>
                <a:latin typeface="微软雅黑"/>
                <a:ea typeface="微软雅黑"/>
                <a:cs typeface="+mn-cs"/>
              </a:rPr>
              <a:t>现状</a:t>
            </a:r>
            <a:r>
              <a:rPr kumimoji="0" lang="en-US" altLang="zh-CN" sz="2400" b="1" i="0" u="none" strike="noStrike" kern="1200" cap="none" spc="0" normalizeH="0" baseline="0" noProof="0" dirty="0" smtClean="0">
                <a:ln>
                  <a:noFill/>
                </a:ln>
                <a:solidFill>
                  <a:srgbClr val="3399FF"/>
                </a:solidFill>
                <a:effectLst/>
                <a:uLnTx/>
                <a:uFillTx/>
                <a:latin typeface="微软雅黑"/>
                <a:ea typeface="微软雅黑"/>
                <a:cs typeface="+mn-cs"/>
              </a:rPr>
              <a:t>—04.</a:t>
            </a:r>
            <a:r>
              <a:rPr kumimoji="0" lang="zh-CN" altLang="en-US" sz="2400" b="1" i="0" u="none" strike="noStrike" kern="1200" cap="none" spc="0" normalizeH="0" baseline="0" noProof="0" dirty="0" smtClean="0">
                <a:ln>
                  <a:noFill/>
                </a:ln>
                <a:solidFill>
                  <a:srgbClr val="3399FF"/>
                </a:solidFill>
                <a:effectLst/>
                <a:uLnTx/>
                <a:uFillTx/>
                <a:latin typeface="微软雅黑"/>
                <a:ea typeface="微软雅黑"/>
                <a:cs typeface="+mn-cs"/>
              </a:rPr>
              <a:t>缺点不足</a:t>
            </a:r>
            <a:endParaRPr kumimoji="0" lang="zh-CN" altLang="en-US" sz="2400" b="1" i="0" u="none" strike="noStrike" kern="1200" cap="none" spc="0" normalizeH="0" baseline="0" noProof="0" dirty="0">
              <a:ln>
                <a:noFill/>
              </a:ln>
              <a:solidFill>
                <a:srgbClr val="3399FF"/>
              </a:solidFill>
              <a:effectLst/>
              <a:uLnTx/>
              <a:uFillTx/>
              <a:latin typeface="微软雅黑"/>
              <a:ea typeface="微软雅黑"/>
              <a:cs typeface="+mn-cs"/>
            </a:endParaRPr>
          </a:p>
        </p:txBody>
      </p:sp>
      <p:sp>
        <p:nvSpPr>
          <p:cNvPr id="2" name="剪去单角的矩形 1"/>
          <p:cNvSpPr/>
          <p:nvPr/>
        </p:nvSpPr>
        <p:spPr>
          <a:xfrm>
            <a:off x="899592" y="833013"/>
            <a:ext cx="2160240" cy="802633"/>
          </a:xfrm>
          <a:prstGeom prst="snip1Rect">
            <a:avLst>
              <a:gd name="adj" fmla="val 50000"/>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dirty="0" smtClean="0">
                <a:latin typeface="黑体" panose="02010609060101010101" pitchFamily="49" charset="-122"/>
                <a:ea typeface="黑体" panose="02010609060101010101" pitchFamily="49" charset="-122"/>
              </a:rPr>
              <a:t>标准化意识不足</a:t>
            </a:r>
            <a:endParaRPr lang="zh-CN" altLang="en-US" dirty="0">
              <a:latin typeface="黑体" panose="02010609060101010101" pitchFamily="49" charset="-122"/>
              <a:ea typeface="黑体" panose="02010609060101010101" pitchFamily="49" charset="-122"/>
            </a:endParaRPr>
          </a:p>
        </p:txBody>
      </p:sp>
      <p:sp>
        <p:nvSpPr>
          <p:cNvPr id="3" name="剪去同侧角的矩形 2"/>
          <p:cNvSpPr/>
          <p:nvPr/>
        </p:nvSpPr>
        <p:spPr>
          <a:xfrm>
            <a:off x="883605" y="1845493"/>
            <a:ext cx="2176227" cy="755484"/>
          </a:xfrm>
          <a:prstGeom prst="snip2SameRect">
            <a:avLst>
              <a:gd name="adj1" fmla="val 50000"/>
              <a:gd name="adj2" fmla="val 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dirty="0" smtClean="0">
                <a:latin typeface="黑体" panose="02010609060101010101" pitchFamily="49" charset="-122"/>
                <a:ea typeface="黑体" panose="02010609060101010101" pitchFamily="49" charset="-122"/>
              </a:rPr>
              <a:t>标准化能力不足</a:t>
            </a:r>
            <a:endParaRPr lang="zh-CN" altLang="en-US" dirty="0">
              <a:latin typeface="黑体" panose="02010609060101010101" pitchFamily="49" charset="-122"/>
              <a:ea typeface="黑体" panose="02010609060101010101" pitchFamily="49" charset="-122"/>
            </a:endParaRPr>
          </a:p>
        </p:txBody>
      </p:sp>
      <p:sp>
        <p:nvSpPr>
          <p:cNvPr id="4" name="剪去对角的矩形 3"/>
          <p:cNvSpPr/>
          <p:nvPr/>
        </p:nvSpPr>
        <p:spPr>
          <a:xfrm>
            <a:off x="899592" y="3867894"/>
            <a:ext cx="2160240" cy="792088"/>
          </a:xfrm>
          <a:prstGeom prst="snip2DiagRect">
            <a:avLst>
              <a:gd name="adj1" fmla="val 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333333"/>
                </a:solidFill>
                <a:latin typeface="黑体" panose="02010609060101010101" pitchFamily="49" charset="-122"/>
                <a:ea typeface="黑体" panose="02010609060101010101" pitchFamily="49" charset="-122"/>
              </a:rPr>
              <a:t>标准体系不健全</a:t>
            </a:r>
            <a:endParaRPr lang="zh-CN" altLang="en-US" dirty="0">
              <a:latin typeface="黑体" panose="02010609060101010101" pitchFamily="49" charset="-122"/>
              <a:ea typeface="黑体" panose="02010609060101010101" pitchFamily="49" charset="-122"/>
            </a:endParaRPr>
          </a:p>
        </p:txBody>
      </p:sp>
      <p:sp>
        <p:nvSpPr>
          <p:cNvPr id="5" name="同侧圆角矩形 4"/>
          <p:cNvSpPr/>
          <p:nvPr/>
        </p:nvSpPr>
        <p:spPr>
          <a:xfrm>
            <a:off x="881061" y="2847299"/>
            <a:ext cx="2178772" cy="724448"/>
          </a:xfrm>
          <a:prstGeom prst="round2SameRect">
            <a:avLst>
              <a:gd name="adj1" fmla="val 50000"/>
              <a:gd name="adj2" fmla="val 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a:latin typeface="黑体" panose="02010609060101010101" pitchFamily="49" charset="-122"/>
                <a:ea typeface="黑体" panose="02010609060101010101" pitchFamily="49" charset="-122"/>
              </a:rPr>
              <a:t>标准化投入不足</a:t>
            </a:r>
          </a:p>
          <a:p>
            <a:pPr algn="ctr"/>
            <a:endParaRPr lang="zh-CN" altLang="en-US" dirty="0"/>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1839" y="709424"/>
            <a:ext cx="2808313" cy="1934334"/>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160" y="2787774"/>
            <a:ext cx="3005378" cy="2080176"/>
          </a:xfrm>
          <a:prstGeom prst="rect">
            <a:avLst/>
          </a:prstGeom>
        </p:spPr>
      </p:pic>
      <p:sp>
        <p:nvSpPr>
          <p:cNvPr id="9" name="矩形 8"/>
          <p:cNvSpPr/>
          <p:nvPr/>
        </p:nvSpPr>
        <p:spPr>
          <a:xfrm>
            <a:off x="6084168" y="709424"/>
            <a:ext cx="2933370" cy="1934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000" dirty="0" smtClean="0">
                <a:solidFill>
                  <a:schemeClr val="bg1"/>
                </a:solidFill>
                <a:latin typeface="汉仪超粗圆简" panose="02010604000101010101" pitchFamily="2" charset="-122"/>
                <a:ea typeface="汉仪超粗圆简" panose="02010604000101010101" pitchFamily="2" charset="-122"/>
              </a:rPr>
              <a:t>开展食用菌标准化培训</a:t>
            </a:r>
            <a:endParaRPr lang="zh-CN" altLang="en-US" sz="4000" dirty="0">
              <a:solidFill>
                <a:schemeClr val="bg1"/>
              </a:solidFill>
              <a:latin typeface="汉仪超粗圆简" panose="02010604000101010101" pitchFamily="2" charset="-122"/>
              <a:ea typeface="汉仪超粗圆简" panose="02010604000101010101" pitchFamily="2" charset="-122"/>
            </a:endParaRPr>
          </a:p>
        </p:txBody>
      </p:sp>
      <p:sp>
        <p:nvSpPr>
          <p:cNvPr id="15" name="矩形 14"/>
          <p:cNvSpPr/>
          <p:nvPr/>
        </p:nvSpPr>
        <p:spPr>
          <a:xfrm>
            <a:off x="3131839" y="2787774"/>
            <a:ext cx="2800915" cy="20801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000" dirty="0" smtClean="0">
                <a:latin typeface="汉仪超粗圆简" panose="02010604000101010101" pitchFamily="2" charset="-122"/>
                <a:ea typeface="汉仪超粗圆简" panose="02010604000101010101" pitchFamily="2" charset="-122"/>
              </a:rPr>
              <a:t>组织企业参加标准化活动</a:t>
            </a:r>
            <a:endParaRPr lang="zh-CN" altLang="en-US" sz="4000" dirty="0">
              <a:latin typeface="汉仪超粗圆简" panose="02010604000101010101" pitchFamily="2" charset="-122"/>
              <a:ea typeface="汉仪超粗圆简" panose="02010604000101010101" pitchFamily="2" charset="-122"/>
            </a:endParaRPr>
          </a:p>
        </p:txBody>
      </p:sp>
    </p:spTree>
    <p:extLst>
      <p:ext uri="{BB962C8B-B14F-4D97-AF65-F5344CB8AC3E}">
        <p14:creationId xmlns:p14="http://schemas.microsoft.com/office/powerpoint/2010/main" val="1933270276"/>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0"/>
                                        </p:tgtEl>
                                        <p:attrNameLst>
                                          <p:attrName>style.visibility</p:attrName>
                                        </p:attrNameLst>
                                      </p:cBhvr>
                                      <p:to>
                                        <p:strVal val="visible"/>
                                      </p:to>
                                    </p:set>
                                    <p:anim calcmode="lin" valueType="num">
                                      <p:cBhvr>
                                        <p:cTn id="15" dur="4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0"/>
                                        </p:tgtEl>
                                        <p:attrNameLst>
                                          <p:attrName>ppt_y</p:attrName>
                                        </p:attrNameLst>
                                      </p:cBhvr>
                                      <p:tavLst>
                                        <p:tav tm="0">
                                          <p:val>
                                            <p:strVal val="#ppt_y"/>
                                          </p:val>
                                        </p:tav>
                                        <p:tav tm="100000">
                                          <p:val>
                                            <p:strVal val="#ppt_y"/>
                                          </p:val>
                                        </p:tav>
                                      </p:tavLst>
                                    </p:anim>
                                    <p:anim calcmode="lin" valueType="num">
                                      <p:cBhvr>
                                        <p:cTn id="17" dur="4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14" y="-21382"/>
            <a:ext cx="9109985" cy="5030688"/>
          </a:xfrm>
          <a:prstGeom prst="rect">
            <a:avLst/>
          </a:prstGeom>
        </p:spPr>
      </p:pic>
      <p:sp>
        <p:nvSpPr>
          <p:cNvPr id="26" name="TextBox 1"/>
          <p:cNvSpPr txBox="1">
            <a:spLocks noChangeArrowheads="1"/>
          </p:cNvSpPr>
          <p:nvPr/>
        </p:nvSpPr>
        <p:spPr bwMode="auto">
          <a:xfrm>
            <a:off x="5652120" y="250888"/>
            <a:ext cx="2031325" cy="1569660"/>
          </a:xfrm>
          <a:prstGeom prst="rect">
            <a:avLst/>
          </a:prstGeom>
          <a:noFill/>
          <a:ln w="9525">
            <a:noFill/>
            <a:miter lim="800000"/>
            <a:headEnd/>
            <a:tailEnd/>
          </a:ln>
        </p:spPr>
        <p:txBody>
          <a:bodyPr wrap="none">
            <a:spAutoFit/>
          </a:bodyPr>
          <a:lstStyle/>
          <a:p>
            <a:pPr marL="0" lvl="1" algn="ctr">
              <a:lnSpc>
                <a:spcPct val="150000"/>
              </a:lnSpc>
            </a:pPr>
            <a:r>
              <a:rPr lang="zh-CN" altLang="en-US" sz="1400" b="1" dirty="0">
                <a:solidFill>
                  <a:srgbClr val="7F7F7F"/>
                </a:solidFill>
                <a:latin typeface="微软雅黑" pitchFamily="34" charset="-122"/>
                <a:ea typeface="微软雅黑" pitchFamily="34" charset="-122"/>
              </a:rPr>
              <a:t>    </a:t>
            </a:r>
            <a:r>
              <a:rPr lang="zh-CN" altLang="en-US" sz="2800" b="1" dirty="0" smtClean="0">
                <a:solidFill>
                  <a:srgbClr val="7F7F7F"/>
                </a:solidFill>
                <a:latin typeface="微软雅黑" pitchFamily="34" charset="-122"/>
                <a:ea typeface="微软雅黑" pitchFamily="34" charset="-122"/>
              </a:rPr>
              <a:t>第三部分</a:t>
            </a:r>
            <a:endParaRPr lang="en-US" altLang="zh-CN" sz="2800" b="1" dirty="0">
              <a:solidFill>
                <a:srgbClr val="7F7F7F"/>
              </a:solidFill>
              <a:latin typeface="微软雅黑" pitchFamily="34" charset="-122"/>
              <a:ea typeface="微软雅黑" pitchFamily="34" charset="-122"/>
            </a:endParaRPr>
          </a:p>
          <a:p>
            <a:pPr marL="0" lvl="1" algn="ctr">
              <a:lnSpc>
                <a:spcPct val="150000"/>
              </a:lnSpc>
            </a:pPr>
            <a:r>
              <a:rPr lang="zh-CN" altLang="en-US" sz="3600" b="1" dirty="0" smtClean="0">
                <a:solidFill>
                  <a:srgbClr val="0F6FC6"/>
                </a:solidFill>
                <a:latin typeface="微软雅黑" pitchFamily="34" charset="-122"/>
                <a:ea typeface="微软雅黑" pitchFamily="34" charset="-122"/>
              </a:rPr>
              <a:t>研究团队</a:t>
            </a:r>
            <a:endParaRPr lang="zh-CN" altLang="en-US" sz="3600" b="1" dirty="0">
              <a:solidFill>
                <a:srgbClr val="0F6FC6"/>
              </a:solidFill>
              <a:latin typeface="微软雅黑" pitchFamily="34" charset="-122"/>
              <a:ea typeface="微软雅黑" pitchFamily="34" charset="-122"/>
            </a:endParaRPr>
          </a:p>
        </p:txBody>
      </p:sp>
      <p:cxnSp>
        <p:nvCxnSpPr>
          <p:cNvPr id="27" name="直接连接符 26"/>
          <p:cNvCxnSpPr>
            <a:cxnSpLocks/>
          </p:cNvCxnSpPr>
          <p:nvPr/>
        </p:nvCxnSpPr>
        <p:spPr>
          <a:xfrm flipV="1">
            <a:off x="3635375" y="1228725"/>
            <a:ext cx="0" cy="253047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8" name="TextBox 2"/>
          <p:cNvSpPr txBox="1">
            <a:spLocks noChangeArrowheads="1"/>
          </p:cNvSpPr>
          <p:nvPr/>
        </p:nvSpPr>
        <p:spPr bwMode="auto">
          <a:xfrm>
            <a:off x="3751714" y="1574485"/>
            <a:ext cx="903288" cy="246063"/>
          </a:xfrm>
          <a:prstGeom prst="rect">
            <a:avLst/>
          </a:prstGeom>
          <a:noFill/>
          <a:ln w="9525">
            <a:noFill/>
            <a:miter lim="800000"/>
            <a:headEnd/>
            <a:tailEnd/>
          </a:ln>
        </p:spPr>
        <p:txBody>
          <a:bodyPr lIns="0" tIns="0" rIns="0" bIns="0">
            <a:spAutoFit/>
          </a:bodyPr>
          <a:lstStyle/>
          <a:p>
            <a:r>
              <a:rPr lang="en-US" altLang="zh-CN" sz="1600" dirty="0">
                <a:solidFill>
                  <a:srgbClr val="000000"/>
                </a:solidFill>
                <a:latin typeface="微软雅黑" pitchFamily="34" charset="-122"/>
                <a:ea typeface="微软雅黑" pitchFamily="34" charset="-122"/>
              </a:rPr>
              <a:t>PART </a:t>
            </a:r>
            <a:r>
              <a:rPr lang="en-US" altLang="zh-CN" sz="1600" dirty="0" smtClean="0">
                <a:solidFill>
                  <a:srgbClr val="000000"/>
                </a:solidFill>
                <a:latin typeface="微软雅黑" pitchFamily="34" charset="-122"/>
                <a:ea typeface="微软雅黑" pitchFamily="34" charset="-122"/>
              </a:rPr>
              <a:t>03</a:t>
            </a:r>
            <a:endParaRPr lang="zh-CN" altLang="en-US" sz="1600" dirty="0">
              <a:solidFill>
                <a:srgbClr val="000000"/>
              </a:solidFill>
              <a:latin typeface="微软雅黑" pitchFamily="34" charset="-122"/>
              <a:ea typeface="微软雅黑" pitchFamily="34" charset="-122"/>
            </a:endParaRPr>
          </a:p>
        </p:txBody>
      </p:sp>
      <p:grpSp>
        <p:nvGrpSpPr>
          <p:cNvPr id="2" name="组合 28"/>
          <p:cNvGrpSpPr>
            <a:grpSpLocks/>
          </p:cNvGrpSpPr>
          <p:nvPr/>
        </p:nvGrpSpPr>
        <p:grpSpPr bwMode="auto">
          <a:xfrm>
            <a:off x="3563888" y="81604"/>
            <a:ext cx="1196975" cy="1196975"/>
            <a:chOff x="1068965" y="491752"/>
            <a:chExt cx="1197175" cy="1197175"/>
          </a:xfrm>
        </p:grpSpPr>
        <p:grpSp>
          <p:nvGrpSpPr>
            <p:cNvPr id="3" name="组合 29"/>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32"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black"/>
                  </a:solidFill>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31" name="KSO_Shape"/>
            <p:cNvSpPr>
              <a:spLocks/>
            </p:cNvSpPr>
            <p:nvPr/>
          </p:nvSpPr>
          <p:spPr bwMode="auto">
            <a:xfrm>
              <a:off x="1288077" y="829945"/>
              <a:ext cx="758952" cy="52078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bg2"/>
                </a:solidFill>
              </a:endParaRPr>
            </a:p>
          </p:txBody>
        </p:sp>
      </p:grpSp>
      <p:sp>
        <p:nvSpPr>
          <p:cNvPr id="12" name="TextBox 1"/>
          <p:cNvSpPr txBox="1">
            <a:spLocks noChangeArrowheads="1"/>
          </p:cNvSpPr>
          <p:nvPr/>
        </p:nvSpPr>
        <p:spPr bwMode="auto">
          <a:xfrm>
            <a:off x="2051720" y="2362518"/>
            <a:ext cx="5128327" cy="2044406"/>
          </a:xfrm>
          <a:prstGeom prst="rect">
            <a:avLst/>
          </a:prstGeom>
          <a:noFill/>
          <a:ln w="9525">
            <a:noFill/>
            <a:miter lim="800000"/>
            <a:headEnd/>
            <a:tailEnd/>
          </a:ln>
        </p:spPr>
        <p:txBody>
          <a:bodyPr wrap="none">
            <a:spAutoFit/>
          </a:bodyPr>
          <a:lstStyle/>
          <a:p>
            <a:pPr marL="0" lvl="1" algn="ctr">
              <a:lnSpc>
                <a:spcPct val="150000"/>
              </a:lnSpc>
            </a:pPr>
            <a:r>
              <a:rPr lang="zh-CN" altLang="en-US" sz="9600" b="1" dirty="0" smtClean="0">
                <a:solidFill>
                  <a:srgbClr val="FF0000"/>
                </a:solidFill>
                <a:latin typeface="方正静蕾简体" panose="02000000000000000000" pitchFamily="2" charset="-122"/>
                <a:ea typeface="方正静蕾简体" panose="02000000000000000000" pitchFamily="2" charset="-122"/>
              </a:rPr>
              <a:t>关于我们</a:t>
            </a:r>
            <a:endParaRPr lang="zh-CN" altLang="en-US" sz="9600" b="1" dirty="0">
              <a:solidFill>
                <a:srgbClr val="FF0000"/>
              </a:solidFill>
              <a:latin typeface="方正静蕾简体" panose="02000000000000000000" pitchFamily="2" charset="-122"/>
              <a:ea typeface="方正静蕾简体" panose="02000000000000000000"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left)">
                                      <p:cBhvr>
                                        <p:cTn id="12" dur="500"/>
                                        <p:tgtEl>
                                          <p:spTgt spid="2"/>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p:tgtEl>
                                          <p:spTgt spid="26"/>
                                        </p:tgtEl>
                                        <p:attrNameLst>
                                          <p:attrName>ppt_x</p:attrName>
                                        </p:attrNameLst>
                                      </p:cBhvr>
                                      <p:tavLst>
                                        <p:tav tm="0">
                                          <p:val>
                                            <p:strVal val="#ppt_x-#ppt_w*1.125000"/>
                                          </p:val>
                                        </p:tav>
                                        <p:tav tm="100000">
                                          <p:val>
                                            <p:strVal val="#ppt_x"/>
                                          </p:val>
                                        </p:tav>
                                      </p:tavLst>
                                    </p:anim>
                                    <p:animEffect transition="in" filter="wipe(right)">
                                      <p:cBhvr>
                                        <p:cTn id="17" dur="500"/>
                                        <p:tgtEl>
                                          <p:spTgt spid="26"/>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anim calcmode="lin" valueType="num">
                                      <p:cBhvr>
                                        <p:cTn id="22" dur="500" fill="hold"/>
                                        <p:tgtEl>
                                          <p:spTgt spid="28"/>
                                        </p:tgtEl>
                                        <p:attrNameLst>
                                          <p:attrName>ppt_x</p:attrName>
                                        </p:attrNameLst>
                                      </p:cBhvr>
                                      <p:tavLst>
                                        <p:tav tm="0">
                                          <p:val>
                                            <p:strVal val="#ppt_x"/>
                                          </p:val>
                                        </p:tav>
                                        <p:tav tm="100000">
                                          <p:val>
                                            <p:strVal val="#ppt_x"/>
                                          </p:val>
                                        </p:tav>
                                      </p:tavLst>
                                    </p:anim>
                                    <p:anim calcmode="lin" valueType="num">
                                      <p:cBhvr>
                                        <p:cTn id="23" dur="500" fill="hold"/>
                                        <p:tgtEl>
                                          <p:spTgt spid="2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p:tgtEl>
                                          <p:spTgt spid="12"/>
                                        </p:tgtEl>
                                        <p:attrNameLst>
                                          <p:attrName>ppt_x</p:attrName>
                                        </p:attrNameLst>
                                      </p:cBhvr>
                                      <p:tavLst>
                                        <p:tav tm="0">
                                          <p:val>
                                            <p:strVal val="#ppt_x-#ppt_w*1.125000"/>
                                          </p:val>
                                        </p:tav>
                                        <p:tav tm="100000">
                                          <p:val>
                                            <p:strVal val="#ppt_x"/>
                                          </p:val>
                                        </p:tav>
                                      </p:tavLst>
                                    </p:anim>
                                    <p:animEffect transition="in" filter="wipe(right)">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00" name="AutoShape 4"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4102" name="AutoShape 6"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grpSp>
        <p:nvGrpSpPr>
          <p:cNvPr id="2" name="组合 50"/>
          <p:cNvGrpSpPr/>
          <p:nvPr/>
        </p:nvGrpSpPr>
        <p:grpSpPr>
          <a:xfrm>
            <a:off x="234339" y="609154"/>
            <a:ext cx="8298101" cy="4410867"/>
            <a:chOff x="843049" y="714362"/>
            <a:chExt cx="6846308" cy="3286148"/>
          </a:xfrm>
        </p:grpSpPr>
        <p:sp>
          <p:nvSpPr>
            <p:cNvPr id="56" name="圆角矩形 55"/>
            <p:cNvSpPr/>
            <p:nvPr/>
          </p:nvSpPr>
          <p:spPr>
            <a:xfrm>
              <a:off x="1428156" y="955118"/>
              <a:ext cx="6261201" cy="3045392"/>
            </a:xfrm>
            <a:prstGeom prst="roundRect">
              <a:avLst>
                <a:gd name="adj" fmla="val 4465"/>
              </a:avLst>
            </a:prstGeom>
            <a:noFill/>
            <a:ln w="9525" cap="flat" cmpd="sng" algn="ctr">
              <a:solidFill>
                <a:sysClr val="window" lastClr="FFFFFF">
                  <a:lumMod val="65000"/>
                </a:sysClr>
              </a:solidFill>
              <a:prstDash val="solid"/>
            </a:ln>
            <a:effectLst/>
            <a:scene3d>
              <a:camera prst="orthographicFront">
                <a:rot lat="0" lon="0" rev="0"/>
              </a:camera>
              <a:lightRig rig="contrasting" dir="t">
                <a:rot lat="0" lon="0" rev="7800000"/>
              </a:lightRig>
            </a:scene3d>
            <a:sp3d>
              <a:bevelT w="139700" h="139700"/>
            </a:sp3d>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zh-CN"/>
              </a:defPPr>
              <a:lvl1pPr marL="0" algn="l" defTabSz="914400" rtl="0" eaLnBrk="1" latinLnBrk="0" hangingPunct="1">
                <a:defRPr sz="1800" kern="1200">
                  <a:solidFill>
                    <a:sysClr val="window" lastClr="FFFFFF"/>
                  </a:solidFill>
                  <a:latin typeface="Arial"/>
                </a:defRPr>
              </a:lvl1pPr>
              <a:lvl2pPr marL="457200" algn="l" defTabSz="914400" rtl="0" eaLnBrk="1" latinLnBrk="0" hangingPunct="1">
                <a:defRPr sz="1800" kern="1200">
                  <a:solidFill>
                    <a:sysClr val="window" lastClr="FFFFFF"/>
                  </a:solidFill>
                  <a:latin typeface="Arial"/>
                </a:defRPr>
              </a:lvl2pPr>
              <a:lvl3pPr marL="914400" algn="l" defTabSz="914400" rtl="0" eaLnBrk="1" latinLnBrk="0" hangingPunct="1">
                <a:defRPr sz="1800" kern="1200">
                  <a:solidFill>
                    <a:sysClr val="window" lastClr="FFFFFF"/>
                  </a:solidFill>
                  <a:latin typeface="Arial"/>
                </a:defRPr>
              </a:lvl3pPr>
              <a:lvl4pPr marL="1371600" algn="l" defTabSz="914400" rtl="0" eaLnBrk="1" latinLnBrk="0" hangingPunct="1">
                <a:defRPr sz="1800" kern="1200">
                  <a:solidFill>
                    <a:sysClr val="window" lastClr="FFFFFF"/>
                  </a:solidFill>
                  <a:latin typeface="Arial"/>
                </a:defRPr>
              </a:lvl4pPr>
              <a:lvl5pPr marL="1828800" algn="l" defTabSz="914400" rtl="0" eaLnBrk="1" latinLnBrk="0" hangingPunct="1">
                <a:defRPr sz="1800" kern="1200">
                  <a:solidFill>
                    <a:sysClr val="window" lastClr="FFFFFF"/>
                  </a:solidFill>
                  <a:latin typeface="Arial"/>
                </a:defRPr>
              </a:lvl5pPr>
              <a:lvl6pPr marL="2286000" algn="l" defTabSz="914400" rtl="0" eaLnBrk="1" latinLnBrk="0" hangingPunct="1">
                <a:defRPr sz="1800" kern="1200">
                  <a:solidFill>
                    <a:sysClr val="window" lastClr="FFFFFF"/>
                  </a:solidFill>
                  <a:latin typeface="Arial"/>
                </a:defRPr>
              </a:lvl6pPr>
              <a:lvl7pPr marL="2743200" algn="l" defTabSz="914400" rtl="0" eaLnBrk="1" latinLnBrk="0" hangingPunct="1">
                <a:defRPr sz="1800" kern="1200">
                  <a:solidFill>
                    <a:sysClr val="window" lastClr="FFFFFF"/>
                  </a:solidFill>
                  <a:latin typeface="Arial"/>
                </a:defRPr>
              </a:lvl7pPr>
              <a:lvl8pPr marL="3200400" algn="l" defTabSz="914400" rtl="0" eaLnBrk="1" latinLnBrk="0" hangingPunct="1">
                <a:defRPr sz="1800" kern="1200">
                  <a:solidFill>
                    <a:sysClr val="window" lastClr="FFFFFF"/>
                  </a:solidFill>
                  <a:latin typeface="Arial"/>
                </a:defRPr>
              </a:lvl8pPr>
              <a:lvl9pPr marL="3657600" algn="l" defTabSz="914400" rtl="0" eaLnBrk="1" latinLnBrk="0" hangingPunct="1">
                <a:defRPr sz="1800" kern="1200">
                  <a:solidFill>
                    <a:sysClr val="window" lastClr="FFFFFF"/>
                  </a:solidFill>
                  <a:latin typeface="Arial"/>
                </a:defRPr>
              </a:lvl9pPr>
            </a:lstStyle>
            <a:p>
              <a:pPr algn="ctr" fontAlgn="auto">
                <a:spcBef>
                  <a:spcPts val="0"/>
                </a:spcBef>
                <a:spcAft>
                  <a:spcPts val="0"/>
                </a:spcAft>
              </a:pPr>
              <a:endParaRPr lang="zh-CN" altLang="en-US" sz="2000">
                <a:solidFill>
                  <a:prstClr val="white"/>
                </a:solidFill>
                <a:latin typeface="微软雅黑" pitchFamily="34" charset="-122"/>
                <a:ea typeface="微软雅黑" pitchFamily="34" charset="-122"/>
              </a:endParaRPr>
            </a:p>
          </p:txBody>
        </p:sp>
        <p:grpSp>
          <p:nvGrpSpPr>
            <p:cNvPr id="3" name="组合 122"/>
            <p:cNvGrpSpPr/>
            <p:nvPr/>
          </p:nvGrpSpPr>
          <p:grpSpPr>
            <a:xfrm>
              <a:off x="843049" y="714362"/>
              <a:ext cx="1828310" cy="1099295"/>
              <a:chOff x="1010966" y="2481625"/>
              <a:chExt cx="1828310" cy="1099295"/>
            </a:xfrm>
          </p:grpSpPr>
          <p:sp>
            <p:nvSpPr>
              <p:cNvPr id="61" name="流程图: 准备 60"/>
              <p:cNvSpPr/>
              <p:nvPr/>
            </p:nvSpPr>
            <p:spPr>
              <a:xfrm>
                <a:off x="1211785" y="2845417"/>
                <a:ext cx="911943" cy="363634"/>
              </a:xfrm>
              <a:prstGeom prst="flowChartPreparation">
                <a:avLst/>
              </a:prstGeom>
              <a:solidFill>
                <a:sysClr val="window" lastClr="FFFFFF"/>
              </a:solid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ysClr val="window" lastClr="FFFFFF"/>
                    </a:solidFill>
                    <a:latin typeface="Arial"/>
                  </a:defRPr>
                </a:lvl1pPr>
                <a:lvl2pPr marL="457200" algn="l" defTabSz="914400" rtl="0" eaLnBrk="1" latinLnBrk="0" hangingPunct="1">
                  <a:defRPr sz="1800" kern="1200">
                    <a:solidFill>
                      <a:sysClr val="window" lastClr="FFFFFF"/>
                    </a:solidFill>
                    <a:latin typeface="Arial"/>
                  </a:defRPr>
                </a:lvl2pPr>
                <a:lvl3pPr marL="914400" algn="l" defTabSz="914400" rtl="0" eaLnBrk="1" latinLnBrk="0" hangingPunct="1">
                  <a:defRPr sz="1800" kern="1200">
                    <a:solidFill>
                      <a:sysClr val="window" lastClr="FFFFFF"/>
                    </a:solidFill>
                    <a:latin typeface="Arial"/>
                  </a:defRPr>
                </a:lvl3pPr>
                <a:lvl4pPr marL="1371600" algn="l" defTabSz="914400" rtl="0" eaLnBrk="1" latinLnBrk="0" hangingPunct="1">
                  <a:defRPr sz="1800" kern="1200">
                    <a:solidFill>
                      <a:sysClr val="window" lastClr="FFFFFF"/>
                    </a:solidFill>
                    <a:latin typeface="Arial"/>
                  </a:defRPr>
                </a:lvl4pPr>
                <a:lvl5pPr marL="1828800" algn="l" defTabSz="914400" rtl="0" eaLnBrk="1" latinLnBrk="0" hangingPunct="1">
                  <a:defRPr sz="1800" kern="1200">
                    <a:solidFill>
                      <a:sysClr val="window" lastClr="FFFFFF"/>
                    </a:solidFill>
                    <a:latin typeface="Arial"/>
                  </a:defRPr>
                </a:lvl5pPr>
                <a:lvl6pPr marL="2286000" algn="l" defTabSz="914400" rtl="0" eaLnBrk="1" latinLnBrk="0" hangingPunct="1">
                  <a:defRPr sz="1800" kern="1200">
                    <a:solidFill>
                      <a:sysClr val="window" lastClr="FFFFFF"/>
                    </a:solidFill>
                    <a:latin typeface="Arial"/>
                  </a:defRPr>
                </a:lvl6pPr>
                <a:lvl7pPr marL="2743200" algn="l" defTabSz="914400" rtl="0" eaLnBrk="1" latinLnBrk="0" hangingPunct="1">
                  <a:defRPr sz="1800" kern="1200">
                    <a:solidFill>
                      <a:sysClr val="window" lastClr="FFFFFF"/>
                    </a:solidFill>
                    <a:latin typeface="Arial"/>
                  </a:defRPr>
                </a:lvl7pPr>
                <a:lvl8pPr marL="3200400" algn="l" defTabSz="914400" rtl="0" eaLnBrk="1" latinLnBrk="0" hangingPunct="1">
                  <a:defRPr sz="1800" kern="1200">
                    <a:solidFill>
                      <a:sysClr val="window" lastClr="FFFFFF"/>
                    </a:solidFill>
                    <a:latin typeface="Arial"/>
                  </a:defRPr>
                </a:lvl8pPr>
                <a:lvl9pPr marL="3657600" algn="l" defTabSz="914400" rtl="0" eaLnBrk="1" latinLnBrk="0" hangingPunct="1">
                  <a:defRPr sz="1800" kern="1200">
                    <a:solidFill>
                      <a:sysClr val="window" lastClr="FFFFFF"/>
                    </a:solidFill>
                    <a:latin typeface="Arial"/>
                  </a:defRPr>
                </a:lvl9pPr>
              </a:lstStyle>
              <a:p>
                <a:pPr algn="ctr" fontAlgn="auto">
                  <a:spcBef>
                    <a:spcPts val="0"/>
                  </a:spcBef>
                  <a:spcAft>
                    <a:spcPts val="0"/>
                  </a:spcAft>
                </a:pPr>
                <a:endParaRPr lang="zh-CN" altLang="en-US" sz="2000">
                  <a:solidFill>
                    <a:prstClr val="white"/>
                  </a:solidFill>
                  <a:latin typeface="微软雅黑" pitchFamily="34" charset="-122"/>
                  <a:ea typeface="微软雅黑" pitchFamily="34" charset="-122"/>
                </a:endParaRPr>
              </a:p>
            </p:txBody>
          </p:sp>
          <p:sp>
            <p:nvSpPr>
              <p:cNvPr id="62" name="任意多边形 61"/>
              <p:cNvSpPr>
                <a:spLocks/>
              </p:cNvSpPr>
              <p:nvPr/>
            </p:nvSpPr>
            <p:spPr bwMode="auto">
              <a:xfrm rot="10800000" flipH="1">
                <a:off x="1026837" y="2718009"/>
                <a:ext cx="1812439" cy="618451"/>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B0F0"/>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63" name="任意多边形 62"/>
              <p:cNvSpPr>
                <a:spLocks/>
              </p:cNvSpPr>
              <p:nvPr/>
            </p:nvSpPr>
            <p:spPr bwMode="auto">
              <a:xfrm rot="10800000" flipH="1">
                <a:off x="1026837" y="2708535"/>
                <a:ext cx="1812439" cy="618451"/>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ysClr val="window" lastClr="FFFFFF">
                  <a:alpha val="0"/>
                </a:sysClr>
              </a:solidFill>
              <a:ln w="38100">
                <a:gradFill flip="none" rotWithShape="1">
                  <a:gsLst>
                    <a:gs pos="0">
                      <a:srgbClr val="F9F9F9"/>
                    </a:gs>
                    <a:gs pos="100000">
                      <a:sysClr val="window" lastClr="FFFFFF">
                        <a:lumMod val="75000"/>
                      </a:sysClr>
                    </a:gs>
                  </a:gsLst>
                  <a:lin ang="2700000" scaled="1"/>
                  <a:tileRect/>
                </a:gradFill>
              </a:ln>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64" name="任意多边形 63"/>
              <p:cNvSpPr>
                <a:spLocks/>
              </p:cNvSpPr>
              <p:nvPr/>
            </p:nvSpPr>
            <p:spPr bwMode="auto">
              <a:xfrm rot="10800000" flipH="1">
                <a:off x="1189880" y="2849791"/>
                <a:ext cx="1486355" cy="363633"/>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ysClr val="window" lastClr="FFFFFF">
                  <a:alpha val="0"/>
                </a:sysClr>
              </a:solidFill>
              <a:ln w="38100">
                <a:gradFill flip="none" rotWithShape="1">
                  <a:gsLst>
                    <a:gs pos="100000">
                      <a:sysClr val="window" lastClr="FFFFFF"/>
                    </a:gs>
                    <a:gs pos="0">
                      <a:srgbClr val="B6B6B6"/>
                    </a:gs>
                  </a:gsLst>
                  <a:lin ang="2700000" scaled="1"/>
                  <a:tileRect/>
                </a:gradFill>
              </a:ln>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65" name="任意多边形 64"/>
              <p:cNvSpPr>
                <a:spLocks/>
              </p:cNvSpPr>
              <p:nvPr/>
            </p:nvSpPr>
            <p:spPr bwMode="auto">
              <a:xfrm rot="10800000" flipH="1">
                <a:off x="1031090" y="2481625"/>
                <a:ext cx="1222489" cy="1091218"/>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ysClr val="window" lastClr="FFFFFF">
                      <a:lumMod val="95000"/>
                    </a:sysClr>
                  </a:gs>
                  <a:gs pos="0">
                    <a:sysClr val="window" lastClr="FFFFFF">
                      <a:lumMod val="85000"/>
                    </a:sysClr>
                  </a:gs>
                </a:gsLst>
                <a:lin ang="2700000" scaled="1"/>
              </a:gradFill>
              <a:ln w="19050">
                <a:noFill/>
              </a:ln>
              <a:effectLst>
                <a:outerShdw blurRad="1524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66" name="Freeform 5"/>
              <p:cNvSpPr>
                <a:spLocks/>
              </p:cNvSpPr>
              <p:nvPr/>
            </p:nvSpPr>
            <p:spPr bwMode="auto">
              <a:xfrm rot="10800000" flipH="1">
                <a:off x="1010966" y="2489702"/>
                <a:ext cx="1231219" cy="109121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alpha val="0"/>
                </a:sysClr>
              </a:solidFill>
              <a:ln w="38100">
                <a:gradFill flip="none" rotWithShape="1">
                  <a:gsLst>
                    <a:gs pos="100000">
                      <a:sysClr val="window" lastClr="FFFFFF"/>
                    </a:gs>
                    <a:gs pos="0">
                      <a:sysClr val="window" lastClr="FFFFFF">
                        <a:lumMod val="65000"/>
                      </a:sysClr>
                    </a:gs>
                  </a:gsLst>
                  <a:lin ang="2700000" scaled="1"/>
                  <a:tileRect/>
                </a:gradFill>
              </a:ln>
              <a:effec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67" name="Freeform 5"/>
              <p:cNvSpPr>
                <a:spLocks/>
              </p:cNvSpPr>
              <p:nvPr/>
            </p:nvSpPr>
            <p:spPr bwMode="auto">
              <a:xfrm rot="10800000" flipH="1">
                <a:off x="1211785" y="2651260"/>
                <a:ext cx="861100" cy="76318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alpha val="0"/>
                </a:sysClr>
              </a:solidFill>
              <a:ln w="38100">
                <a:gradFill flip="none" rotWithShape="1">
                  <a:gsLst>
                    <a:gs pos="0">
                      <a:srgbClr val="F7F7F7"/>
                    </a:gs>
                    <a:gs pos="100000">
                      <a:sysClr val="window" lastClr="FFFFFF">
                        <a:lumMod val="75000"/>
                      </a:sysClr>
                    </a:gs>
                  </a:gsLst>
                  <a:lin ang="2700000" scaled="1"/>
                  <a:tileRect/>
                </a:gradFill>
              </a:ln>
              <a:effec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68" name="文本框 269"/>
              <p:cNvSpPr txBox="1"/>
              <p:nvPr/>
            </p:nvSpPr>
            <p:spPr>
              <a:xfrm flipH="1">
                <a:off x="2207840" y="2841216"/>
                <a:ext cx="490495" cy="363736"/>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algn="ctr" fontAlgn="auto">
                  <a:spcBef>
                    <a:spcPts val="0"/>
                  </a:spcBef>
                  <a:spcAft>
                    <a:spcPts val="0"/>
                  </a:spcAft>
                </a:pPr>
                <a:r>
                  <a:rPr lang="en-US" altLang="zh-CN" sz="2000" dirty="0" smtClean="0">
                    <a:solidFill>
                      <a:srgbClr val="00B0F0"/>
                    </a:solidFill>
                    <a:effectLst>
                      <a:innerShdw blurRad="63500" dist="50800" dir="13500000">
                        <a:prstClr val="black">
                          <a:alpha val="50000"/>
                        </a:prstClr>
                      </a:innerShdw>
                    </a:effectLst>
                    <a:latin typeface="微软雅黑" pitchFamily="34" charset="-122"/>
                    <a:ea typeface="微软雅黑" pitchFamily="34" charset="-122"/>
                  </a:rPr>
                  <a:t>01</a:t>
                </a:r>
                <a:endParaRPr lang="zh-CN" altLang="en-US" sz="2000" dirty="0">
                  <a:solidFill>
                    <a:srgbClr val="00B0F0"/>
                  </a:solidFill>
                  <a:effectLst>
                    <a:innerShdw blurRad="63500" dist="50800" dir="13500000">
                      <a:prstClr val="black">
                        <a:alpha val="50000"/>
                      </a:prstClr>
                    </a:innerShdw>
                  </a:effectLst>
                  <a:latin typeface="微软雅黑" pitchFamily="34" charset="-122"/>
                  <a:ea typeface="微软雅黑" pitchFamily="34" charset="-122"/>
                </a:endParaRPr>
              </a:p>
            </p:txBody>
          </p:sp>
        </p:grpSp>
        <p:cxnSp>
          <p:nvCxnSpPr>
            <p:cNvPr id="60" name="直接连接符 59"/>
            <p:cNvCxnSpPr/>
            <p:nvPr/>
          </p:nvCxnSpPr>
          <p:spPr>
            <a:xfrm>
              <a:off x="2693131" y="1289610"/>
              <a:ext cx="4996225" cy="9245"/>
            </a:xfrm>
            <a:prstGeom prst="line">
              <a:avLst/>
            </a:prstGeom>
            <a:noFill/>
            <a:ln w="12700" cap="flat" cmpd="sng" algn="ctr">
              <a:solidFill>
                <a:sysClr val="window" lastClr="FFFFFF">
                  <a:lumMod val="65000"/>
                </a:sysClr>
              </a:solidFill>
              <a:prstDash val="sysDot"/>
            </a:ln>
            <a:effectLst/>
          </p:spPr>
          <p:style>
            <a:lnRef idx="1">
              <a:schemeClr val="accent1"/>
            </a:lnRef>
            <a:fillRef idx="0">
              <a:schemeClr val="accent1"/>
            </a:fillRef>
            <a:effectRef idx="0">
              <a:schemeClr val="accent1"/>
            </a:effectRef>
            <a:fontRef idx="minor">
              <a:schemeClr val="tx1"/>
            </a:fontRef>
          </p:style>
        </p:cxnSp>
        <p:sp>
          <p:nvSpPr>
            <p:cNvPr id="183" name="矩形 182"/>
            <p:cNvSpPr/>
            <p:nvPr/>
          </p:nvSpPr>
          <p:spPr>
            <a:xfrm>
              <a:off x="1224962" y="1079711"/>
              <a:ext cx="575574" cy="29808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smtClean="0">
                  <a:latin typeface="微软雅黑" pitchFamily="34" charset="-122"/>
                  <a:ea typeface="微软雅黑" pitchFamily="34" charset="-122"/>
                </a:rPr>
                <a:t>单位</a:t>
              </a:r>
              <a:endParaRPr lang="zh-CN" altLang="en-US" sz="2000" b="1" dirty="0">
                <a:latin typeface="微软雅黑" pitchFamily="34" charset="-122"/>
                <a:ea typeface="微软雅黑" pitchFamily="34" charset="-122"/>
              </a:endParaRPr>
            </a:p>
          </p:txBody>
        </p:sp>
        <p:sp>
          <p:nvSpPr>
            <p:cNvPr id="48" name="文本框 269"/>
            <p:cNvSpPr txBox="1"/>
            <p:nvPr/>
          </p:nvSpPr>
          <p:spPr>
            <a:xfrm flipH="1">
              <a:off x="1454768" y="3357568"/>
              <a:ext cx="6234589" cy="307776"/>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fontAlgn="auto">
                <a:spcBef>
                  <a:spcPts val="0"/>
                </a:spcBef>
                <a:spcAft>
                  <a:spcPts val="0"/>
                </a:spcAft>
              </a:pPr>
              <a:r>
                <a:rPr lang="zh-CN" altLang="en-US" sz="1600" dirty="0" smtClean="0">
                  <a:latin typeface="微软雅黑" pitchFamily="34" charset="-122"/>
                  <a:ea typeface="微软雅黑" pitchFamily="34" charset="-122"/>
                </a:rPr>
                <a:t>       </a:t>
              </a:r>
              <a:endParaRPr lang="zh-CN" altLang="en-US" sz="1600" b="0" dirty="0">
                <a:solidFill>
                  <a:prstClr val="black"/>
                </a:solidFill>
                <a:latin typeface="微软雅黑" pitchFamily="34" charset="-122"/>
                <a:ea typeface="微软雅黑" pitchFamily="34" charset="-122"/>
              </a:endParaRPr>
            </a:p>
          </p:txBody>
        </p:sp>
      </p:grpSp>
      <p:sp>
        <p:nvSpPr>
          <p:cNvPr id="50" name="TextBox 49"/>
          <p:cNvSpPr txBox="1"/>
          <p:nvPr/>
        </p:nvSpPr>
        <p:spPr>
          <a:xfrm>
            <a:off x="772868" y="161501"/>
            <a:ext cx="6299462" cy="461665"/>
          </a:xfrm>
          <a:prstGeom prst="rect">
            <a:avLst/>
          </a:prstGeom>
          <a:noFill/>
        </p:spPr>
        <p:txBody>
          <a:bodyPr wrap="square" rtlCol="0">
            <a:spAutoFit/>
          </a:bodyPr>
          <a:lstStyle/>
          <a:p>
            <a:r>
              <a:rPr lang="zh-CN" altLang="en-US" sz="2400" b="1" dirty="0" smtClean="0">
                <a:solidFill>
                  <a:srgbClr val="000000"/>
                </a:solidFill>
                <a:latin typeface="微软雅黑" pitchFamily="34" charset="-122"/>
                <a:ea typeface="微软雅黑" pitchFamily="34" charset="-122"/>
              </a:rPr>
              <a:t>三、研究团队</a:t>
            </a:r>
            <a:r>
              <a:rPr lang="en-US" altLang="zh-CN" sz="2400" b="1" dirty="0" smtClean="0">
                <a:solidFill>
                  <a:srgbClr val="000000"/>
                </a:solidFill>
                <a:latin typeface="微软雅黑" pitchFamily="34" charset="-122"/>
                <a:ea typeface="微软雅黑" pitchFamily="34" charset="-122"/>
              </a:rPr>
              <a:t>—01</a:t>
            </a:r>
            <a:r>
              <a:rPr lang="zh-CN" altLang="en-US" sz="2400" b="1" dirty="0" smtClean="0">
                <a:solidFill>
                  <a:srgbClr val="000000"/>
                </a:solidFill>
                <a:latin typeface="微软雅黑" pitchFamily="34" charset="-122"/>
                <a:ea typeface="微软雅黑" pitchFamily="34" charset="-122"/>
              </a:rPr>
              <a:t>单位简介</a:t>
            </a:r>
            <a:endParaRPr lang="zh-CN" altLang="en-US" sz="2400" b="1" dirty="0">
              <a:latin typeface="微软雅黑"/>
              <a:ea typeface="微软雅黑"/>
            </a:endParaRPr>
          </a:p>
        </p:txBody>
      </p:sp>
      <p:sp>
        <p:nvSpPr>
          <p:cNvPr id="4" name="矩形 3"/>
          <p:cNvSpPr/>
          <p:nvPr/>
        </p:nvSpPr>
        <p:spPr>
          <a:xfrm>
            <a:off x="1189712" y="2210586"/>
            <a:ext cx="7270720" cy="965777"/>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kern="100" dirty="0" smtClean="0">
                <a:solidFill>
                  <a:schemeClr val="tx1"/>
                </a:solidFill>
                <a:latin typeface="黑体" panose="02010609060101010101" pitchFamily="49" charset="-122"/>
                <a:ea typeface="黑体" panose="02010609060101010101" pitchFamily="49" charset="-122"/>
                <a:cs typeface="Times New Roman" panose="02020603050405020304" pitchFamily="18" charset="0"/>
              </a:rPr>
              <a:t>b.</a:t>
            </a:r>
            <a:r>
              <a:rPr lang="zh-CN" altLang="zh-CN" sz="1600" kern="100" dirty="0" smtClean="0">
                <a:solidFill>
                  <a:schemeClr val="tx1"/>
                </a:solidFill>
                <a:latin typeface="黑体" panose="02010609060101010101" pitchFamily="49" charset="-122"/>
                <a:ea typeface="黑体" panose="02010609060101010101" pitchFamily="49" charset="-122"/>
                <a:cs typeface="Times New Roman" panose="02020603050405020304" pitchFamily="18" charset="0"/>
              </a:rPr>
              <a:t>邹</a:t>
            </a:r>
            <a:r>
              <a:rPr lang="zh-CN" altLang="zh-CN" sz="1600" kern="100" dirty="0">
                <a:solidFill>
                  <a:schemeClr val="tx1"/>
                </a:solidFill>
                <a:latin typeface="黑体" panose="02010609060101010101" pitchFamily="49" charset="-122"/>
                <a:ea typeface="黑体" panose="02010609060101010101" pitchFamily="49" charset="-122"/>
                <a:cs typeface="Times New Roman" panose="02020603050405020304" pitchFamily="18" charset="0"/>
              </a:rPr>
              <a:t>城市食用菌产业发展</a:t>
            </a:r>
            <a:r>
              <a:rPr lang="zh-CN" altLang="zh-CN" sz="1600" kern="100" dirty="0" smtClean="0">
                <a:solidFill>
                  <a:schemeClr val="tx1"/>
                </a:solidFill>
                <a:latin typeface="黑体" panose="02010609060101010101" pitchFamily="49" charset="-122"/>
                <a:ea typeface="黑体" panose="02010609060101010101" pitchFamily="49" charset="-122"/>
                <a:cs typeface="Times New Roman" panose="02020603050405020304" pitchFamily="18" charset="0"/>
              </a:rPr>
              <a:t>中</a:t>
            </a:r>
            <a:r>
              <a:rPr lang="zh-CN" altLang="en-US" sz="1600" kern="100" dirty="0" smtClean="0">
                <a:solidFill>
                  <a:schemeClr val="tx1"/>
                </a:solidFill>
                <a:latin typeface="黑体" panose="02010609060101010101" pitchFamily="49" charset="-122"/>
                <a:ea typeface="黑体" panose="02010609060101010101" pitchFamily="49" charset="-122"/>
                <a:cs typeface="Times New Roman" panose="02020603050405020304" pitchFamily="18" charset="0"/>
              </a:rPr>
              <a:t>心，</a:t>
            </a:r>
            <a:r>
              <a:rPr lang="zh-CN" altLang="zh-CN" sz="1600" kern="100" dirty="0" smtClean="0">
                <a:solidFill>
                  <a:schemeClr val="tx1"/>
                </a:solidFill>
                <a:latin typeface="黑体" panose="02010609060101010101" pitchFamily="49" charset="-122"/>
                <a:ea typeface="黑体" panose="02010609060101010101" pitchFamily="49" charset="-122"/>
                <a:cs typeface="Times New Roman" panose="02020603050405020304" pitchFamily="18" charset="0"/>
              </a:rPr>
              <a:t>为</a:t>
            </a:r>
            <a:r>
              <a:rPr lang="zh-CN" altLang="zh-CN" sz="1600" kern="100" dirty="0">
                <a:solidFill>
                  <a:schemeClr val="tx1"/>
                </a:solidFill>
                <a:latin typeface="黑体" panose="02010609060101010101" pitchFamily="49" charset="-122"/>
                <a:ea typeface="黑体" panose="02010609060101010101" pitchFamily="49" charset="-122"/>
                <a:cs typeface="Times New Roman" panose="02020603050405020304" pitchFamily="18" charset="0"/>
              </a:rPr>
              <a:t>正科级全额事业单位，是指导全市食用菌生产和开展食用菌栽培技术推广的主要单位，具有丰富的理论和实践经验和完成科研创业链的水平和</a:t>
            </a:r>
            <a:r>
              <a:rPr lang="zh-CN" altLang="zh-CN" sz="1600" kern="100" dirty="0" smtClean="0">
                <a:solidFill>
                  <a:schemeClr val="tx1"/>
                </a:solidFill>
                <a:latin typeface="黑体" panose="02010609060101010101" pitchFamily="49" charset="-122"/>
                <a:ea typeface="黑体" panose="02010609060101010101" pitchFamily="49" charset="-122"/>
                <a:cs typeface="Times New Roman" panose="02020603050405020304" pitchFamily="18" charset="0"/>
              </a:rPr>
              <a:t>能力</a:t>
            </a:r>
            <a:r>
              <a:rPr lang="zh-CN" altLang="en-US" sz="1600" kern="100" dirty="0" smtClean="0">
                <a:solidFill>
                  <a:schemeClr val="tx1"/>
                </a:solidFill>
                <a:latin typeface="黑体" panose="02010609060101010101" pitchFamily="49" charset="-122"/>
                <a:ea typeface="黑体" panose="02010609060101010101" pitchFamily="49" charset="-122"/>
                <a:cs typeface="Times New Roman" panose="02020603050405020304" pitchFamily="18" charset="0"/>
              </a:rPr>
              <a:t>，主持的食用菌技术与推广项目多项获奖。</a:t>
            </a:r>
            <a:endParaRPr lang="zh-CN" altLang="en-US" sz="1600" dirty="0">
              <a:solidFill>
                <a:schemeClr val="tx1"/>
              </a:solidFill>
              <a:latin typeface="黑体" panose="02010609060101010101" pitchFamily="49" charset="-122"/>
              <a:ea typeface="黑体" panose="02010609060101010101" pitchFamily="49" charset="-122"/>
            </a:endParaRPr>
          </a:p>
        </p:txBody>
      </p:sp>
      <p:sp>
        <p:nvSpPr>
          <p:cNvPr id="5" name="矩形 4"/>
          <p:cNvSpPr/>
          <p:nvPr/>
        </p:nvSpPr>
        <p:spPr>
          <a:xfrm>
            <a:off x="1189712" y="3383512"/>
            <a:ext cx="7270720" cy="149249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solidFill>
                  <a:schemeClr val="tx1"/>
                </a:solidFill>
                <a:latin typeface="黑体" panose="02010609060101010101" pitchFamily="49" charset="-122"/>
                <a:ea typeface="黑体" panose="02010609060101010101" pitchFamily="49" charset="-122"/>
              </a:rPr>
              <a:t>c.</a:t>
            </a:r>
            <a:r>
              <a:rPr lang="zh-CN" altLang="en-US" sz="1600" dirty="0" smtClean="0">
                <a:solidFill>
                  <a:schemeClr val="tx1"/>
                </a:solidFill>
                <a:latin typeface="黑体" panose="02010609060101010101" pitchFamily="49" charset="-122"/>
                <a:ea typeface="黑体" panose="02010609060101010101" pitchFamily="49" charset="-122"/>
              </a:rPr>
              <a:t>山东科创食用菌产业技术研究院，</a:t>
            </a:r>
            <a:r>
              <a:rPr lang="zh-CN" altLang="zh-CN" sz="1600" dirty="0" smtClean="0">
                <a:solidFill>
                  <a:schemeClr val="tx1"/>
                </a:solidFill>
                <a:latin typeface="黑体" panose="02010609060101010101" pitchFamily="49" charset="-122"/>
                <a:ea typeface="黑体" panose="02010609060101010101" pitchFamily="49" charset="-122"/>
              </a:rPr>
              <a:t>是</a:t>
            </a:r>
            <a:r>
              <a:rPr lang="zh-CN" altLang="zh-CN" sz="1600" dirty="0">
                <a:solidFill>
                  <a:schemeClr val="tx1"/>
                </a:solidFill>
                <a:latin typeface="黑体" panose="02010609060101010101" pitchFamily="49" charset="-122"/>
                <a:ea typeface="黑体" panose="02010609060101010101" pitchFamily="49" charset="-122"/>
              </a:rPr>
              <a:t>经山东省民政厅批准成立的民办非企业法人单位、非营利性科研</a:t>
            </a:r>
            <a:r>
              <a:rPr lang="zh-CN" altLang="zh-CN" sz="1600" dirty="0" smtClean="0">
                <a:solidFill>
                  <a:schemeClr val="tx1"/>
                </a:solidFill>
                <a:latin typeface="黑体" panose="02010609060101010101" pitchFamily="49" charset="-122"/>
                <a:ea typeface="黑体" panose="02010609060101010101" pitchFamily="49" charset="-122"/>
              </a:rPr>
              <a:t>机构</a:t>
            </a:r>
            <a:r>
              <a:rPr lang="zh-CN" altLang="en-US" sz="1600" dirty="0" smtClean="0">
                <a:solidFill>
                  <a:schemeClr val="tx1"/>
                </a:solidFill>
                <a:latin typeface="黑体" panose="02010609060101010101" pitchFamily="49" charset="-122"/>
                <a:ea typeface="黑体" panose="02010609060101010101" pitchFamily="49" charset="-122"/>
              </a:rPr>
              <a:t>，李玉院士任名誉院长</a:t>
            </a:r>
            <a:r>
              <a:rPr lang="zh-CN" altLang="zh-CN" sz="1600" dirty="0" smtClean="0">
                <a:solidFill>
                  <a:schemeClr val="tx1"/>
                </a:solidFill>
                <a:latin typeface="黑体" panose="02010609060101010101" pitchFamily="49" charset="-122"/>
                <a:ea typeface="黑体" panose="02010609060101010101" pitchFamily="49" charset="-122"/>
              </a:rPr>
              <a:t>。</a:t>
            </a:r>
            <a:r>
              <a:rPr lang="zh-CN" altLang="en-US" sz="1600" dirty="0" smtClean="0">
                <a:solidFill>
                  <a:schemeClr val="tx1"/>
                </a:solidFill>
                <a:latin typeface="黑体" panose="02010609060101010101" pitchFamily="49" charset="-122"/>
                <a:ea typeface="黑体" panose="02010609060101010101" pitchFamily="49" charset="-122"/>
              </a:rPr>
              <a:t>主要开展食用菌</a:t>
            </a:r>
            <a:r>
              <a:rPr lang="zh-CN" altLang="en-US" sz="1600" dirty="0">
                <a:solidFill>
                  <a:schemeClr val="tx1"/>
                </a:solidFill>
                <a:latin typeface="黑体" panose="02010609060101010101" pitchFamily="49" charset="-122"/>
                <a:ea typeface="黑体" panose="02010609060101010101" pitchFamily="49" charset="-122"/>
              </a:rPr>
              <a:t>新品种选育、高产高效栽培技术研究、菌渣综合利用等项目</a:t>
            </a:r>
            <a:r>
              <a:rPr lang="zh-CN" altLang="en-US" sz="1600" dirty="0" smtClean="0">
                <a:solidFill>
                  <a:schemeClr val="tx1"/>
                </a:solidFill>
                <a:latin typeface="黑体" panose="02010609060101010101" pitchFamily="49" charset="-122"/>
                <a:ea typeface="黑体" panose="02010609060101010101" pitchFamily="49" charset="-122"/>
              </a:rPr>
              <a:t>研发，</a:t>
            </a:r>
            <a:r>
              <a:rPr lang="zh-CN" altLang="en-US" sz="1600" dirty="0">
                <a:solidFill>
                  <a:schemeClr val="tx1"/>
                </a:solidFill>
                <a:latin typeface="黑体" panose="02010609060101010101" pitchFamily="49" charset="-122"/>
                <a:ea typeface="黑体" panose="02010609060101010101" pitchFamily="49" charset="-122"/>
              </a:rPr>
              <a:t>与国际蘑菇学会、美国宾夕法尼亚州立大学、吉林农业大学、</a:t>
            </a:r>
            <a:r>
              <a:rPr lang="zh-CN" altLang="en-US" sz="1600">
                <a:solidFill>
                  <a:schemeClr val="tx1"/>
                </a:solidFill>
                <a:latin typeface="黑体" panose="02010609060101010101" pitchFamily="49" charset="-122"/>
                <a:ea typeface="黑体" panose="02010609060101010101" pitchFamily="49" charset="-122"/>
              </a:rPr>
              <a:t>山东省</a:t>
            </a:r>
            <a:r>
              <a:rPr lang="zh-CN" altLang="en-US" sz="1600" smtClean="0">
                <a:solidFill>
                  <a:schemeClr val="tx1"/>
                </a:solidFill>
                <a:latin typeface="黑体" panose="02010609060101010101" pitchFamily="49" charset="-122"/>
                <a:ea typeface="黑体" panose="02010609060101010101" pitchFamily="49" charset="-122"/>
              </a:rPr>
              <a:t>农科院</a:t>
            </a:r>
            <a:r>
              <a:rPr lang="zh-CN" altLang="en-US" sz="1600" dirty="0">
                <a:solidFill>
                  <a:schemeClr val="tx1"/>
                </a:solidFill>
                <a:latin typeface="黑体" panose="02010609060101010101" pitchFamily="49" charset="-122"/>
                <a:ea typeface="黑体" panose="02010609060101010101" pitchFamily="49" charset="-122"/>
              </a:rPr>
              <a:t>和山东农业大学等高校院所建立了长期产学研合作关系。</a:t>
            </a:r>
          </a:p>
        </p:txBody>
      </p:sp>
      <p:sp>
        <p:nvSpPr>
          <p:cNvPr id="25" name="矩形 24"/>
          <p:cNvSpPr/>
          <p:nvPr/>
        </p:nvSpPr>
        <p:spPr>
          <a:xfrm>
            <a:off x="2552298" y="1061703"/>
            <a:ext cx="5907151" cy="880367"/>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solidFill>
                  <a:schemeClr val="tx1"/>
                </a:solidFill>
                <a:latin typeface="黑体" panose="02010609060101010101" pitchFamily="49" charset="-122"/>
                <a:ea typeface="黑体" panose="02010609060101010101" pitchFamily="49" charset="-122"/>
              </a:rPr>
              <a:t>a.</a:t>
            </a:r>
            <a:r>
              <a:rPr lang="zh-CN" altLang="en-US" sz="1600" dirty="0">
                <a:solidFill>
                  <a:schemeClr val="tx1"/>
                </a:solidFill>
                <a:latin typeface="黑体" panose="02010609060101010101" pitchFamily="49" charset="-122"/>
                <a:ea typeface="黑体" panose="02010609060101010101" pitchFamily="49" charset="-122"/>
              </a:rPr>
              <a:t>邹城市技术监督局信息所，是邹城市质量技术监督局下属全额事业单位，主要业务为技术监督提供信息与服务，开展标准的研究。</a:t>
            </a:r>
          </a:p>
        </p:txBody>
      </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0"/>
                                        </p:tgtEl>
                                        <p:attrNameLst>
                                          <p:attrName>style.visibility</p:attrName>
                                        </p:attrNameLst>
                                      </p:cBhvr>
                                      <p:to>
                                        <p:strVal val="visible"/>
                                      </p:to>
                                    </p:set>
                                    <p:anim calcmode="lin" valueType="num">
                                      <p:cBhvr>
                                        <p:cTn id="15" dur="4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0"/>
                                        </p:tgtEl>
                                        <p:attrNameLst>
                                          <p:attrName>ppt_y</p:attrName>
                                        </p:attrNameLst>
                                      </p:cBhvr>
                                      <p:tavLst>
                                        <p:tav tm="0">
                                          <p:val>
                                            <p:strVal val="#ppt_y"/>
                                          </p:val>
                                        </p:tav>
                                        <p:tav tm="100000">
                                          <p:val>
                                            <p:strVal val="#ppt_y"/>
                                          </p:val>
                                        </p:tav>
                                      </p:tavLst>
                                    </p:anim>
                                    <p:anim calcmode="lin" valueType="num">
                                      <p:cBhvr>
                                        <p:cTn id="17" dur="4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0"/>
                                        </p:tgtEl>
                                      </p:cBhvr>
                                    </p:animEffect>
                                  </p:childTnLst>
                                </p:cTn>
                              </p:par>
                            </p:childTnLst>
                          </p:cTn>
                        </p:par>
                        <p:par>
                          <p:cTn id="20" fill="hold">
                            <p:stCondLst>
                              <p:cond delay="148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198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48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0" grpId="0"/>
      <p:bldP spid="4" grpId="0" animBg="1"/>
      <p:bldP spid="5"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00" name="AutoShape 4"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02" name="AutoShape 6"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2" name="组合 50"/>
          <p:cNvGrpSpPr/>
          <p:nvPr/>
        </p:nvGrpSpPr>
        <p:grpSpPr>
          <a:xfrm>
            <a:off x="234339" y="609154"/>
            <a:ext cx="8298101" cy="4410867"/>
            <a:chOff x="843049" y="714362"/>
            <a:chExt cx="6846308" cy="3286148"/>
          </a:xfrm>
        </p:grpSpPr>
        <p:sp>
          <p:nvSpPr>
            <p:cNvPr id="56" name="圆角矩形 55"/>
            <p:cNvSpPr/>
            <p:nvPr/>
          </p:nvSpPr>
          <p:spPr>
            <a:xfrm>
              <a:off x="1428156" y="955118"/>
              <a:ext cx="6261201" cy="3045392"/>
            </a:xfrm>
            <a:prstGeom prst="roundRect">
              <a:avLst>
                <a:gd name="adj" fmla="val 4465"/>
              </a:avLst>
            </a:prstGeom>
            <a:noFill/>
            <a:ln w="9525" cap="flat" cmpd="sng" algn="ctr">
              <a:solidFill>
                <a:sysClr val="window" lastClr="FFFFFF">
                  <a:lumMod val="65000"/>
                </a:sysClr>
              </a:solidFill>
              <a:prstDash val="solid"/>
            </a:ln>
            <a:effectLst/>
            <a:scene3d>
              <a:camera prst="orthographicFront">
                <a:rot lat="0" lon="0" rev="0"/>
              </a:camera>
              <a:lightRig rig="contrasting" dir="t">
                <a:rot lat="0" lon="0" rev="7800000"/>
              </a:lightRig>
            </a:scene3d>
            <a:sp3d>
              <a:bevelT w="139700" h="139700"/>
            </a:sp3d>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zh-CN"/>
              </a:defPPr>
              <a:lvl1pPr marL="0" algn="l" defTabSz="914400" rtl="0" eaLnBrk="1" latinLnBrk="0" hangingPunct="1">
                <a:defRPr sz="1800" kern="1200">
                  <a:solidFill>
                    <a:sysClr val="window" lastClr="FFFFFF"/>
                  </a:solidFill>
                  <a:latin typeface="Arial"/>
                </a:defRPr>
              </a:lvl1pPr>
              <a:lvl2pPr marL="457200" algn="l" defTabSz="914400" rtl="0" eaLnBrk="1" latinLnBrk="0" hangingPunct="1">
                <a:defRPr sz="1800" kern="1200">
                  <a:solidFill>
                    <a:sysClr val="window" lastClr="FFFFFF"/>
                  </a:solidFill>
                  <a:latin typeface="Arial"/>
                </a:defRPr>
              </a:lvl2pPr>
              <a:lvl3pPr marL="914400" algn="l" defTabSz="914400" rtl="0" eaLnBrk="1" latinLnBrk="0" hangingPunct="1">
                <a:defRPr sz="1800" kern="1200">
                  <a:solidFill>
                    <a:sysClr val="window" lastClr="FFFFFF"/>
                  </a:solidFill>
                  <a:latin typeface="Arial"/>
                </a:defRPr>
              </a:lvl3pPr>
              <a:lvl4pPr marL="1371600" algn="l" defTabSz="914400" rtl="0" eaLnBrk="1" latinLnBrk="0" hangingPunct="1">
                <a:defRPr sz="1800" kern="1200">
                  <a:solidFill>
                    <a:sysClr val="window" lastClr="FFFFFF"/>
                  </a:solidFill>
                  <a:latin typeface="Arial"/>
                </a:defRPr>
              </a:lvl4pPr>
              <a:lvl5pPr marL="1828800" algn="l" defTabSz="914400" rtl="0" eaLnBrk="1" latinLnBrk="0" hangingPunct="1">
                <a:defRPr sz="1800" kern="1200">
                  <a:solidFill>
                    <a:sysClr val="window" lastClr="FFFFFF"/>
                  </a:solidFill>
                  <a:latin typeface="Arial"/>
                </a:defRPr>
              </a:lvl5pPr>
              <a:lvl6pPr marL="2286000" algn="l" defTabSz="914400" rtl="0" eaLnBrk="1" latinLnBrk="0" hangingPunct="1">
                <a:defRPr sz="1800" kern="1200">
                  <a:solidFill>
                    <a:sysClr val="window" lastClr="FFFFFF"/>
                  </a:solidFill>
                  <a:latin typeface="Arial"/>
                </a:defRPr>
              </a:lvl6pPr>
              <a:lvl7pPr marL="2743200" algn="l" defTabSz="914400" rtl="0" eaLnBrk="1" latinLnBrk="0" hangingPunct="1">
                <a:defRPr sz="1800" kern="1200">
                  <a:solidFill>
                    <a:sysClr val="window" lastClr="FFFFFF"/>
                  </a:solidFill>
                  <a:latin typeface="Arial"/>
                </a:defRPr>
              </a:lvl7pPr>
              <a:lvl8pPr marL="3200400" algn="l" defTabSz="914400" rtl="0" eaLnBrk="1" latinLnBrk="0" hangingPunct="1">
                <a:defRPr sz="1800" kern="1200">
                  <a:solidFill>
                    <a:sysClr val="window" lastClr="FFFFFF"/>
                  </a:solidFill>
                  <a:latin typeface="Arial"/>
                </a:defRPr>
              </a:lvl8pPr>
              <a:lvl9pPr marL="3657600" algn="l" defTabSz="914400" rtl="0" eaLnBrk="1" latinLnBrk="0" hangingPunct="1">
                <a:defRPr sz="1800" kern="1200">
                  <a:solidFill>
                    <a:sysClr val="window" lastClr="FFFFFF"/>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nvGrpSpPr>
            <p:cNvPr id="3" name="组合 122"/>
            <p:cNvGrpSpPr/>
            <p:nvPr/>
          </p:nvGrpSpPr>
          <p:grpSpPr>
            <a:xfrm>
              <a:off x="843049" y="714362"/>
              <a:ext cx="1828310" cy="1099295"/>
              <a:chOff x="1010966" y="2481625"/>
              <a:chExt cx="1828310" cy="1099295"/>
            </a:xfrm>
          </p:grpSpPr>
          <p:sp>
            <p:nvSpPr>
              <p:cNvPr id="61" name="流程图: 准备 60"/>
              <p:cNvSpPr/>
              <p:nvPr/>
            </p:nvSpPr>
            <p:spPr>
              <a:xfrm>
                <a:off x="1211785" y="2845417"/>
                <a:ext cx="911943" cy="363634"/>
              </a:xfrm>
              <a:prstGeom prst="flowChartPreparation">
                <a:avLst/>
              </a:prstGeom>
              <a:solidFill>
                <a:sysClr val="window" lastClr="FFFFFF"/>
              </a:solid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ysClr val="window" lastClr="FFFFFF"/>
                    </a:solidFill>
                    <a:latin typeface="Arial"/>
                  </a:defRPr>
                </a:lvl1pPr>
                <a:lvl2pPr marL="457200" algn="l" defTabSz="914400" rtl="0" eaLnBrk="1" latinLnBrk="0" hangingPunct="1">
                  <a:defRPr sz="1800" kern="1200">
                    <a:solidFill>
                      <a:sysClr val="window" lastClr="FFFFFF"/>
                    </a:solidFill>
                    <a:latin typeface="Arial"/>
                  </a:defRPr>
                </a:lvl2pPr>
                <a:lvl3pPr marL="914400" algn="l" defTabSz="914400" rtl="0" eaLnBrk="1" latinLnBrk="0" hangingPunct="1">
                  <a:defRPr sz="1800" kern="1200">
                    <a:solidFill>
                      <a:sysClr val="window" lastClr="FFFFFF"/>
                    </a:solidFill>
                    <a:latin typeface="Arial"/>
                  </a:defRPr>
                </a:lvl3pPr>
                <a:lvl4pPr marL="1371600" algn="l" defTabSz="914400" rtl="0" eaLnBrk="1" latinLnBrk="0" hangingPunct="1">
                  <a:defRPr sz="1800" kern="1200">
                    <a:solidFill>
                      <a:sysClr val="window" lastClr="FFFFFF"/>
                    </a:solidFill>
                    <a:latin typeface="Arial"/>
                  </a:defRPr>
                </a:lvl4pPr>
                <a:lvl5pPr marL="1828800" algn="l" defTabSz="914400" rtl="0" eaLnBrk="1" latinLnBrk="0" hangingPunct="1">
                  <a:defRPr sz="1800" kern="1200">
                    <a:solidFill>
                      <a:sysClr val="window" lastClr="FFFFFF"/>
                    </a:solidFill>
                    <a:latin typeface="Arial"/>
                  </a:defRPr>
                </a:lvl5pPr>
                <a:lvl6pPr marL="2286000" algn="l" defTabSz="914400" rtl="0" eaLnBrk="1" latinLnBrk="0" hangingPunct="1">
                  <a:defRPr sz="1800" kern="1200">
                    <a:solidFill>
                      <a:sysClr val="window" lastClr="FFFFFF"/>
                    </a:solidFill>
                    <a:latin typeface="Arial"/>
                  </a:defRPr>
                </a:lvl6pPr>
                <a:lvl7pPr marL="2743200" algn="l" defTabSz="914400" rtl="0" eaLnBrk="1" latinLnBrk="0" hangingPunct="1">
                  <a:defRPr sz="1800" kern="1200">
                    <a:solidFill>
                      <a:sysClr val="window" lastClr="FFFFFF"/>
                    </a:solidFill>
                    <a:latin typeface="Arial"/>
                  </a:defRPr>
                </a:lvl7pPr>
                <a:lvl8pPr marL="3200400" algn="l" defTabSz="914400" rtl="0" eaLnBrk="1" latinLnBrk="0" hangingPunct="1">
                  <a:defRPr sz="1800" kern="1200">
                    <a:solidFill>
                      <a:sysClr val="window" lastClr="FFFFFF"/>
                    </a:solidFill>
                    <a:latin typeface="Arial"/>
                  </a:defRPr>
                </a:lvl8pPr>
                <a:lvl9pPr marL="3657600" algn="l" defTabSz="914400" rtl="0" eaLnBrk="1" latinLnBrk="0" hangingPunct="1">
                  <a:defRPr sz="1800" kern="1200">
                    <a:solidFill>
                      <a:sysClr val="window" lastClr="FFFFFF"/>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2" name="任意多边形 61"/>
              <p:cNvSpPr>
                <a:spLocks/>
              </p:cNvSpPr>
              <p:nvPr/>
            </p:nvSpPr>
            <p:spPr bwMode="auto">
              <a:xfrm rot="10800000" flipH="1">
                <a:off x="1026837" y="2718009"/>
                <a:ext cx="1812439" cy="618451"/>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B0F0"/>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3" name="任意多边形 62"/>
              <p:cNvSpPr>
                <a:spLocks/>
              </p:cNvSpPr>
              <p:nvPr/>
            </p:nvSpPr>
            <p:spPr bwMode="auto">
              <a:xfrm rot="10800000" flipH="1">
                <a:off x="1026837" y="2708535"/>
                <a:ext cx="1812439" cy="618451"/>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ysClr val="window" lastClr="FFFFFF">
                  <a:alpha val="0"/>
                </a:sysClr>
              </a:solidFill>
              <a:ln w="38100">
                <a:gradFill flip="none" rotWithShape="1">
                  <a:gsLst>
                    <a:gs pos="0">
                      <a:srgbClr val="F9F9F9"/>
                    </a:gs>
                    <a:gs pos="100000">
                      <a:sysClr val="window" lastClr="FFFFFF">
                        <a:lumMod val="75000"/>
                      </a:sysClr>
                    </a:gs>
                  </a:gsLst>
                  <a:lin ang="2700000" scaled="1"/>
                  <a:tileRect/>
                </a:gradFill>
              </a:ln>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4" name="任意多边形 63"/>
              <p:cNvSpPr>
                <a:spLocks/>
              </p:cNvSpPr>
              <p:nvPr/>
            </p:nvSpPr>
            <p:spPr bwMode="auto">
              <a:xfrm rot="10800000" flipH="1">
                <a:off x="1189880" y="2849791"/>
                <a:ext cx="1486355" cy="363633"/>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ysClr val="window" lastClr="FFFFFF">
                  <a:alpha val="0"/>
                </a:sysClr>
              </a:solidFill>
              <a:ln w="38100">
                <a:gradFill flip="none" rotWithShape="1">
                  <a:gsLst>
                    <a:gs pos="100000">
                      <a:sysClr val="window" lastClr="FFFFFF"/>
                    </a:gs>
                    <a:gs pos="0">
                      <a:srgbClr val="B6B6B6"/>
                    </a:gs>
                  </a:gsLst>
                  <a:lin ang="2700000" scaled="1"/>
                  <a:tileRect/>
                </a:gradFill>
              </a:ln>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5" name="任意多边形 64"/>
              <p:cNvSpPr>
                <a:spLocks/>
              </p:cNvSpPr>
              <p:nvPr/>
            </p:nvSpPr>
            <p:spPr bwMode="auto">
              <a:xfrm rot="10800000" flipH="1">
                <a:off x="1031090" y="2481625"/>
                <a:ext cx="1222489" cy="1091218"/>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ysClr val="window" lastClr="FFFFFF">
                      <a:lumMod val="95000"/>
                    </a:sysClr>
                  </a:gs>
                  <a:gs pos="0">
                    <a:sysClr val="window" lastClr="FFFFFF">
                      <a:lumMod val="85000"/>
                    </a:sysClr>
                  </a:gs>
                </a:gsLst>
                <a:lin ang="2700000" scaled="1"/>
              </a:gradFill>
              <a:ln w="19050">
                <a:noFill/>
              </a:ln>
              <a:effectLst>
                <a:outerShdw blurRad="1524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6" name="Freeform 5"/>
              <p:cNvSpPr>
                <a:spLocks/>
              </p:cNvSpPr>
              <p:nvPr/>
            </p:nvSpPr>
            <p:spPr bwMode="auto">
              <a:xfrm rot="10800000" flipH="1">
                <a:off x="1010966" y="2489702"/>
                <a:ext cx="1231219" cy="109121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alpha val="0"/>
                </a:sysClr>
              </a:solidFill>
              <a:ln w="38100">
                <a:gradFill flip="none" rotWithShape="1">
                  <a:gsLst>
                    <a:gs pos="100000">
                      <a:sysClr val="window" lastClr="FFFFFF"/>
                    </a:gs>
                    <a:gs pos="0">
                      <a:sysClr val="window" lastClr="FFFFFF">
                        <a:lumMod val="65000"/>
                      </a:sysClr>
                    </a:gs>
                  </a:gsLst>
                  <a:lin ang="2700000" scaled="1"/>
                  <a:tileRect/>
                </a:gradFill>
              </a:ln>
              <a:effec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7" name="Freeform 5"/>
              <p:cNvSpPr>
                <a:spLocks/>
              </p:cNvSpPr>
              <p:nvPr/>
            </p:nvSpPr>
            <p:spPr bwMode="auto">
              <a:xfrm rot="10800000" flipH="1">
                <a:off x="1211785" y="2651260"/>
                <a:ext cx="861100" cy="76318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alpha val="0"/>
                </a:sysClr>
              </a:solidFill>
              <a:ln w="38100">
                <a:gradFill flip="none" rotWithShape="1">
                  <a:gsLst>
                    <a:gs pos="0">
                      <a:srgbClr val="F7F7F7"/>
                    </a:gs>
                    <a:gs pos="100000">
                      <a:sysClr val="window" lastClr="FFFFFF">
                        <a:lumMod val="75000"/>
                      </a:sysClr>
                    </a:gs>
                  </a:gsLst>
                  <a:lin ang="2700000" scaled="1"/>
                  <a:tileRect/>
                </a:gradFill>
              </a:ln>
              <a:effec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8" name="文本框 269"/>
              <p:cNvSpPr txBox="1"/>
              <p:nvPr/>
            </p:nvSpPr>
            <p:spPr>
              <a:xfrm flipH="1">
                <a:off x="2207840" y="2841216"/>
                <a:ext cx="490495" cy="29808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00B0F0"/>
                    </a:solidFill>
                    <a:effectLst>
                      <a:innerShdw blurRad="63500" dist="50800" dir="13500000">
                        <a:prstClr val="black">
                          <a:alpha val="50000"/>
                        </a:prstClr>
                      </a:innerShdw>
                    </a:effectLst>
                    <a:uLnTx/>
                    <a:uFillTx/>
                    <a:latin typeface="微软雅黑" pitchFamily="34" charset="-122"/>
                    <a:ea typeface="微软雅黑" pitchFamily="34" charset="-122"/>
                    <a:cs typeface="+mn-cs"/>
                  </a:rPr>
                  <a:t>02</a:t>
                </a:r>
                <a:endParaRPr kumimoji="0" lang="zh-CN" altLang="en-US" sz="2000" b="0" i="0" u="none" strike="noStrike" kern="1200" cap="none" spc="0" normalizeH="0" baseline="0" noProof="0" dirty="0">
                  <a:ln>
                    <a:noFill/>
                  </a:ln>
                  <a:solidFill>
                    <a:srgbClr val="00B0F0"/>
                  </a:solidFill>
                  <a:effectLst>
                    <a:innerShdw blurRad="63500" dist="50800" dir="13500000">
                      <a:prstClr val="black">
                        <a:alpha val="50000"/>
                      </a:prstClr>
                    </a:innerShdw>
                  </a:effectLst>
                  <a:uLnTx/>
                  <a:uFillTx/>
                  <a:latin typeface="微软雅黑" pitchFamily="34" charset="-122"/>
                  <a:ea typeface="微软雅黑" pitchFamily="34" charset="-122"/>
                  <a:cs typeface="+mn-cs"/>
                </a:endParaRPr>
              </a:p>
            </p:txBody>
          </p:sp>
        </p:grpSp>
        <p:cxnSp>
          <p:nvCxnSpPr>
            <p:cNvPr id="60" name="直接连接符 59"/>
            <p:cNvCxnSpPr/>
            <p:nvPr/>
          </p:nvCxnSpPr>
          <p:spPr>
            <a:xfrm>
              <a:off x="2693131" y="1289610"/>
              <a:ext cx="4996225" cy="9245"/>
            </a:xfrm>
            <a:prstGeom prst="line">
              <a:avLst/>
            </a:prstGeom>
            <a:noFill/>
            <a:ln w="12700" cap="flat" cmpd="sng" algn="ctr">
              <a:solidFill>
                <a:sysClr val="window" lastClr="FFFFFF">
                  <a:lumMod val="65000"/>
                </a:sysClr>
              </a:solidFill>
              <a:prstDash val="sysDot"/>
            </a:ln>
            <a:effectLst/>
          </p:spPr>
          <p:style>
            <a:lnRef idx="1">
              <a:schemeClr val="accent1"/>
            </a:lnRef>
            <a:fillRef idx="0">
              <a:schemeClr val="accent1"/>
            </a:fillRef>
            <a:effectRef idx="0">
              <a:schemeClr val="accent1"/>
            </a:effectRef>
            <a:fontRef idx="minor">
              <a:schemeClr val="tx1"/>
            </a:fontRef>
          </p:style>
        </p:cxnSp>
        <p:sp>
          <p:nvSpPr>
            <p:cNvPr id="183" name="矩形 182"/>
            <p:cNvSpPr/>
            <p:nvPr/>
          </p:nvSpPr>
          <p:spPr>
            <a:xfrm>
              <a:off x="943083" y="1099045"/>
              <a:ext cx="1050525" cy="2980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人员</a:t>
              </a:r>
              <a:endParaRPr kumimoji="0" lang="zh-CN" altLang="en-US" sz="2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8" name="文本框 269"/>
            <p:cNvSpPr txBox="1"/>
            <p:nvPr/>
          </p:nvSpPr>
          <p:spPr>
            <a:xfrm flipH="1">
              <a:off x="1454768" y="3357568"/>
              <a:ext cx="6234589" cy="307776"/>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       </a:t>
              </a:r>
              <a:endParaRPr kumimoji="0" lang="zh-CN" altLang="en-US" sz="16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sp>
        <p:nvSpPr>
          <p:cNvPr id="50" name="TextBox 49"/>
          <p:cNvSpPr txBox="1"/>
          <p:nvPr/>
        </p:nvSpPr>
        <p:spPr>
          <a:xfrm>
            <a:off x="772868" y="161501"/>
            <a:ext cx="40871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三、研究团队</a:t>
            </a:r>
            <a:r>
              <a:rPr kumimoji="0" lang="en-US" altLang="zh-CN" sz="2400" b="1"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—02</a:t>
            </a:r>
            <a:r>
              <a:rPr kumimoji="0" lang="zh-CN" altLang="en-US" sz="2400" b="1"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主研人员</a:t>
            </a:r>
            <a:endParaRPr kumimoji="0" lang="zh-CN" altLang="en-US" sz="24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 name="矩形 3"/>
          <p:cNvSpPr/>
          <p:nvPr/>
        </p:nvSpPr>
        <p:spPr>
          <a:xfrm>
            <a:off x="1174783" y="2246182"/>
            <a:ext cx="7270720" cy="119483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kumimoji="0" lang="en-US" altLang="zh-CN" sz="1400" b="0" i="0" u="none" strike="noStrike" kern="100" cap="none" spc="0" normalizeH="0" baseline="0" noProof="0" dirty="0" smtClean="0">
                <a:ln>
                  <a:noFill/>
                </a:ln>
                <a:solidFill>
                  <a:prstClr val="black"/>
                </a:solidFill>
                <a:effectLst/>
                <a:uLnTx/>
                <a:uFillTx/>
                <a:latin typeface="黑体" panose="02010609060101010101" pitchFamily="49" charset="-122"/>
                <a:ea typeface="黑体" panose="02010609060101010101" pitchFamily="49" charset="-122"/>
                <a:cs typeface="Times New Roman" panose="02020603050405020304" pitchFamily="18" charset="0"/>
              </a:rPr>
              <a:t>b.</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李洪</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忠，农艺师</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参与常</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生源</a:t>
            </a:r>
            <a:r>
              <a:rPr lang="en-US" altLang="zh-CN"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1</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号、</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金针菇</a:t>
            </a:r>
            <a:r>
              <a:rPr lang="en-US" altLang="zh-CN"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SD-1</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a:t>
            </a:r>
            <a:r>
              <a:rPr lang="en-US" altLang="zh-CN"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SD-2</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等多个食用菌优质品种研发，参加</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过 “</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双孢菇标准化栽培</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技术”、“</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邹城市二百万平方米林菌间作高产栽培</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技术”、“</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大褐菇新菌株引进及产业化栽培</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技术” 、“</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采煤塌陷区生态修复与高效</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农业技术”、“</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林下种植双孢菇高效栽培</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技术”等获奖项目的研究与推广。参与</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起草制定山东省行业标准</a:t>
            </a:r>
            <a:r>
              <a:rPr lang="en-US" altLang="zh-CN"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2</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项，荣获</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山东省农林牧渔丰收奖</a:t>
            </a:r>
            <a:r>
              <a:rPr lang="en-US" altLang="zh-CN"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12</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项、济</a:t>
            </a:r>
            <a:r>
              <a:rPr lang="zh-CN" altLang="en-US"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宁市科学技术奖</a:t>
            </a:r>
            <a:r>
              <a:rPr lang="en-US" altLang="zh-CN" sz="1400" kern="1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3</a:t>
            </a:r>
            <a:r>
              <a:rPr lang="zh-CN" altLang="en-US" sz="1400" kern="100" dirty="0" smtClean="0">
                <a:solidFill>
                  <a:prstClr val="black"/>
                </a:solidFill>
                <a:latin typeface="黑体" panose="02010609060101010101" pitchFamily="49" charset="-122"/>
                <a:ea typeface="黑体" panose="02010609060101010101" pitchFamily="49" charset="-122"/>
                <a:cs typeface="Times New Roman" panose="02020603050405020304" pitchFamily="18" charset="0"/>
              </a:rPr>
              <a:t>项。</a:t>
            </a:r>
            <a:endParaRPr kumimoji="0" lang="zh-CN" altLang="en-US" sz="14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endParaRPr>
          </a:p>
        </p:txBody>
      </p:sp>
      <p:sp>
        <p:nvSpPr>
          <p:cNvPr id="5" name="矩形 4"/>
          <p:cNvSpPr/>
          <p:nvPr/>
        </p:nvSpPr>
        <p:spPr>
          <a:xfrm>
            <a:off x="1174783" y="3568752"/>
            <a:ext cx="7270720" cy="137926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0" lang="en-US" altLang="zh-CN" sz="1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rPr>
              <a:t>c.</a:t>
            </a:r>
            <a:r>
              <a:rPr kumimoji="0" lang="zh-CN" altLang="en-US" sz="1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rPr>
              <a:t>李晓博，女，高级</a:t>
            </a:r>
            <a:r>
              <a:rPr lang="zh-CN" altLang="en-US" sz="1400" dirty="0">
                <a:solidFill>
                  <a:schemeClr val="tx1"/>
                </a:solidFill>
                <a:latin typeface="黑体" panose="02010609060101010101" pitchFamily="49" charset="-122"/>
                <a:ea typeface="黑体" panose="02010609060101010101" pitchFamily="49" charset="-122"/>
              </a:rPr>
              <a:t>农艺师，菌物</a:t>
            </a:r>
            <a:r>
              <a:rPr lang="zh-CN" altLang="en-US" sz="1400" dirty="0" smtClean="0">
                <a:solidFill>
                  <a:schemeClr val="tx1"/>
                </a:solidFill>
                <a:latin typeface="黑体" panose="02010609060101010101" pitchFamily="49" charset="-122"/>
                <a:ea typeface="黑体" panose="02010609060101010101" pitchFamily="49" charset="-122"/>
              </a:rPr>
              <a:t>生态学</a:t>
            </a:r>
            <a:r>
              <a:rPr lang="zh-CN" altLang="en-US" sz="1400" dirty="0">
                <a:solidFill>
                  <a:schemeClr val="tx1"/>
                </a:solidFill>
                <a:latin typeface="黑体" panose="02010609060101010101" pitchFamily="49" charset="-122"/>
                <a:ea typeface="黑体" panose="02010609060101010101" pitchFamily="49" charset="-122"/>
              </a:rPr>
              <a:t>硕士</a:t>
            </a:r>
            <a:r>
              <a:rPr lang="zh-CN" altLang="en-US" sz="1400" dirty="0" smtClean="0">
                <a:solidFill>
                  <a:schemeClr val="tx1"/>
                </a:solidFill>
                <a:latin typeface="黑体" panose="02010609060101010101" pitchFamily="49" charset="-122"/>
                <a:ea typeface="黑体" panose="02010609060101010101" pitchFamily="49" charset="-122"/>
              </a:rPr>
              <a:t>，师从李玉院士</a:t>
            </a:r>
            <a:r>
              <a:rPr lang="zh-CN" altLang="en-US" sz="1400" dirty="0">
                <a:solidFill>
                  <a:schemeClr val="tx1"/>
                </a:solidFill>
                <a:latin typeface="黑体" panose="02010609060101010101" pitchFamily="49" charset="-122"/>
                <a:ea typeface="黑体" panose="02010609060101010101" pitchFamily="49" charset="-122"/>
              </a:rPr>
              <a:t>，山东省科创食用菌产业技术</a:t>
            </a:r>
            <a:r>
              <a:rPr lang="zh-CN" altLang="en-US" sz="1400" dirty="0" smtClean="0">
                <a:solidFill>
                  <a:schemeClr val="tx1"/>
                </a:solidFill>
                <a:latin typeface="黑体" panose="02010609060101010101" pitchFamily="49" charset="-122"/>
                <a:ea typeface="黑体" panose="02010609060101010101" pitchFamily="49" charset="-122"/>
              </a:rPr>
              <a:t>研究院常务</a:t>
            </a:r>
            <a:r>
              <a:rPr lang="zh-CN" altLang="en-US" sz="1400" dirty="0">
                <a:solidFill>
                  <a:schemeClr val="tx1"/>
                </a:solidFill>
                <a:latin typeface="黑体" panose="02010609060101010101" pitchFamily="49" charset="-122"/>
                <a:ea typeface="黑体" panose="02010609060101010101" pitchFamily="49" charset="-122"/>
              </a:rPr>
              <a:t>院长，山东省食用菌</a:t>
            </a:r>
            <a:r>
              <a:rPr lang="zh-CN" altLang="en-US" sz="1400" dirty="0" smtClean="0">
                <a:solidFill>
                  <a:schemeClr val="tx1"/>
                </a:solidFill>
                <a:latin typeface="黑体" panose="02010609060101010101" pitchFamily="49" charset="-122"/>
                <a:ea typeface="黑体" panose="02010609060101010101" pitchFamily="49" charset="-122"/>
              </a:rPr>
              <a:t>协会常务理事，济</a:t>
            </a:r>
            <a:r>
              <a:rPr lang="zh-CN" altLang="en-US" sz="1400" dirty="0">
                <a:solidFill>
                  <a:schemeClr val="tx1"/>
                </a:solidFill>
                <a:latin typeface="黑体" panose="02010609060101010101" pitchFamily="49" charset="-122"/>
                <a:ea typeface="黑体" panose="02010609060101010101" pitchFamily="49" charset="-122"/>
              </a:rPr>
              <a:t>宁市“科技专家服务基层先进个人”、邹城市</a:t>
            </a:r>
            <a:r>
              <a:rPr lang="zh-CN" altLang="en-US" sz="1400" dirty="0" smtClean="0">
                <a:solidFill>
                  <a:schemeClr val="tx1"/>
                </a:solidFill>
                <a:latin typeface="黑体" panose="02010609060101010101" pitchFamily="49" charset="-122"/>
                <a:ea typeface="黑体" panose="02010609060101010101" pitchFamily="49" charset="-122"/>
              </a:rPr>
              <a:t>“火炬标兵”。先后</a:t>
            </a:r>
            <a:r>
              <a:rPr lang="zh-CN" altLang="en-US" sz="1400" dirty="0">
                <a:solidFill>
                  <a:schemeClr val="tx1"/>
                </a:solidFill>
                <a:latin typeface="黑体" panose="02010609060101010101" pitchFamily="49" charset="-122"/>
                <a:ea typeface="黑体" panose="02010609060101010101" pitchFamily="49" charset="-122"/>
              </a:rPr>
              <a:t>主持国家中小企业创业基金项目“珍稀食用菌新品种来福蘑的选育与工厂化生产</a:t>
            </a:r>
            <a:r>
              <a:rPr lang="zh-CN" altLang="en-US" sz="1400" dirty="0" smtClean="0">
                <a:solidFill>
                  <a:schemeClr val="tx1"/>
                </a:solidFill>
                <a:latin typeface="黑体" panose="02010609060101010101" pitchFamily="49" charset="-122"/>
                <a:ea typeface="黑体" panose="02010609060101010101" pitchFamily="49" charset="-122"/>
              </a:rPr>
              <a:t>”、山东省</a:t>
            </a:r>
            <a:r>
              <a:rPr lang="zh-CN" altLang="en-US" sz="1400" dirty="0">
                <a:solidFill>
                  <a:schemeClr val="tx1"/>
                </a:solidFill>
                <a:latin typeface="黑体" panose="02010609060101010101" pitchFamily="49" charset="-122"/>
                <a:ea typeface="黑体" panose="02010609060101010101" pitchFamily="49" charset="-122"/>
              </a:rPr>
              <a:t>西部经济隆起带</a:t>
            </a:r>
            <a:r>
              <a:rPr lang="zh-CN" altLang="en-US" sz="1400" dirty="0" smtClean="0">
                <a:solidFill>
                  <a:schemeClr val="tx1"/>
                </a:solidFill>
                <a:latin typeface="黑体" panose="02010609060101010101" pitchFamily="49" charset="-122"/>
                <a:ea typeface="黑体" panose="02010609060101010101" pitchFamily="49" charset="-122"/>
              </a:rPr>
              <a:t>项目“</a:t>
            </a:r>
            <a:r>
              <a:rPr lang="zh-CN" altLang="en-US" sz="1400" dirty="0">
                <a:solidFill>
                  <a:schemeClr val="tx1"/>
                </a:solidFill>
                <a:latin typeface="黑体" panose="02010609060101010101" pitchFamily="49" charset="-122"/>
                <a:ea typeface="黑体" panose="02010609060101010101" pitchFamily="49" charset="-122"/>
              </a:rPr>
              <a:t>菌渣资源化利用关键技术研究与推广</a:t>
            </a:r>
            <a:r>
              <a:rPr lang="zh-CN" altLang="en-US" sz="1400" dirty="0" smtClean="0">
                <a:solidFill>
                  <a:schemeClr val="tx1"/>
                </a:solidFill>
                <a:latin typeface="黑体" panose="02010609060101010101" pitchFamily="49" charset="-122"/>
                <a:ea typeface="黑体" panose="02010609060101010101" pitchFamily="49" charset="-122"/>
              </a:rPr>
              <a:t>”</a:t>
            </a:r>
            <a:r>
              <a:rPr lang="zh-CN" altLang="en-US" sz="1400" dirty="0">
                <a:solidFill>
                  <a:schemeClr val="tx1"/>
                </a:solidFill>
                <a:latin typeface="黑体" panose="02010609060101010101" pitchFamily="49" charset="-122"/>
                <a:ea typeface="黑体" panose="02010609060101010101" pitchFamily="49" charset="-122"/>
              </a:rPr>
              <a:t>、</a:t>
            </a:r>
            <a:r>
              <a:rPr lang="zh-CN" altLang="en-US" sz="1400" dirty="0" smtClean="0">
                <a:solidFill>
                  <a:schemeClr val="tx1"/>
                </a:solidFill>
                <a:latin typeface="黑体" panose="02010609060101010101" pitchFamily="49" charset="-122"/>
                <a:ea typeface="黑体" panose="02010609060101010101" pitchFamily="49" charset="-122"/>
              </a:rPr>
              <a:t>山东省</a:t>
            </a:r>
            <a:r>
              <a:rPr lang="zh-CN" altLang="en-US" sz="1400" dirty="0">
                <a:solidFill>
                  <a:schemeClr val="tx1"/>
                </a:solidFill>
                <a:latin typeface="黑体" panose="02010609060101010101" pitchFamily="49" charset="-122"/>
                <a:ea typeface="黑体" panose="02010609060101010101" pitchFamily="49" charset="-122"/>
              </a:rPr>
              <a:t>农业良种工程项目 “工厂化食用菌专用优良品种选育”</a:t>
            </a:r>
            <a:r>
              <a:rPr lang="zh-CN" altLang="en-US" sz="1400" dirty="0" smtClean="0">
                <a:solidFill>
                  <a:schemeClr val="tx1"/>
                </a:solidFill>
                <a:latin typeface="黑体" panose="02010609060101010101" pitchFamily="49" charset="-122"/>
                <a:ea typeface="黑体" panose="02010609060101010101" pitchFamily="49" charset="-122"/>
              </a:rPr>
              <a:t>、山东省</a:t>
            </a:r>
            <a:r>
              <a:rPr lang="zh-CN" altLang="en-US" sz="1400" dirty="0">
                <a:solidFill>
                  <a:schemeClr val="tx1"/>
                </a:solidFill>
                <a:latin typeface="黑体" panose="02010609060101010101" pitchFamily="49" charset="-122"/>
                <a:ea typeface="黑体" panose="02010609060101010101" pitchFamily="49" charset="-122"/>
              </a:rPr>
              <a:t>科技攻关</a:t>
            </a:r>
            <a:r>
              <a:rPr lang="zh-CN" altLang="en-US" sz="1400" dirty="0" smtClean="0">
                <a:solidFill>
                  <a:schemeClr val="tx1"/>
                </a:solidFill>
                <a:latin typeface="黑体" panose="02010609060101010101" pitchFamily="49" charset="-122"/>
                <a:ea typeface="黑体" panose="02010609060101010101" pitchFamily="49" charset="-122"/>
              </a:rPr>
              <a:t>项目</a:t>
            </a:r>
            <a:r>
              <a:rPr lang="en-US" altLang="zh-CN" sz="1400" dirty="0" smtClean="0">
                <a:solidFill>
                  <a:schemeClr val="tx1"/>
                </a:solidFill>
                <a:latin typeface="黑体" panose="02010609060101010101" pitchFamily="49" charset="-122"/>
                <a:ea typeface="黑体" panose="02010609060101010101" pitchFamily="49" charset="-122"/>
              </a:rPr>
              <a:t> </a:t>
            </a:r>
            <a:r>
              <a:rPr lang="zh-CN" altLang="en-US" sz="1400" dirty="0" smtClean="0">
                <a:solidFill>
                  <a:schemeClr val="tx1"/>
                </a:solidFill>
                <a:latin typeface="黑体" panose="02010609060101010101" pitchFamily="49" charset="-122"/>
                <a:ea typeface="黑体" panose="02010609060101010101" pitchFamily="49" charset="-122"/>
              </a:rPr>
              <a:t>“</a:t>
            </a:r>
            <a:r>
              <a:rPr lang="zh-CN" altLang="en-US" sz="1400" dirty="0">
                <a:solidFill>
                  <a:schemeClr val="tx1"/>
                </a:solidFill>
                <a:latin typeface="黑体" panose="02010609060101010101" pitchFamily="49" charset="-122"/>
                <a:ea typeface="黑体" panose="02010609060101010101" pitchFamily="49" charset="-122"/>
              </a:rPr>
              <a:t>白灵菇优良品种选育及栽培关键技术研究</a:t>
            </a:r>
            <a:r>
              <a:rPr lang="zh-CN" altLang="en-US" sz="1400" dirty="0" smtClean="0">
                <a:solidFill>
                  <a:schemeClr val="tx1"/>
                </a:solidFill>
                <a:latin typeface="黑体" panose="02010609060101010101" pitchFamily="49" charset="-122"/>
                <a:ea typeface="黑体" panose="02010609060101010101" pitchFamily="49" charset="-122"/>
              </a:rPr>
              <a:t>”，主持制订的</a:t>
            </a:r>
            <a:r>
              <a:rPr lang="en-US" altLang="zh-CN" sz="1400" dirty="0" smtClean="0">
                <a:solidFill>
                  <a:schemeClr val="tx1"/>
                </a:solidFill>
                <a:latin typeface="黑体" panose="02010609060101010101" pitchFamily="49" charset="-122"/>
                <a:ea typeface="黑体" panose="02010609060101010101" pitchFamily="49" charset="-122"/>
              </a:rPr>
              <a:t>3</a:t>
            </a:r>
            <a:r>
              <a:rPr lang="zh-CN" altLang="en-US" sz="1400" dirty="0" smtClean="0">
                <a:solidFill>
                  <a:schemeClr val="tx1"/>
                </a:solidFill>
                <a:latin typeface="黑体" panose="02010609060101010101" pitchFamily="49" charset="-122"/>
                <a:ea typeface="黑体" panose="02010609060101010101" pitchFamily="49" charset="-122"/>
              </a:rPr>
              <a:t>项地方标准已经通过</a:t>
            </a:r>
            <a:r>
              <a:rPr lang="zh-CN" altLang="en-US" sz="1400" dirty="0">
                <a:solidFill>
                  <a:schemeClr val="tx1"/>
                </a:solidFill>
                <a:latin typeface="黑体" panose="02010609060101010101" pitchFamily="49" charset="-122"/>
                <a:ea typeface="黑体" panose="02010609060101010101" pitchFamily="49" charset="-122"/>
              </a:rPr>
              <a:t>立项</a:t>
            </a:r>
            <a:r>
              <a:rPr lang="zh-CN" altLang="en-US" sz="1400" dirty="0" smtClean="0">
                <a:solidFill>
                  <a:schemeClr val="tx1"/>
                </a:solidFill>
                <a:latin typeface="黑体" panose="02010609060101010101" pitchFamily="49" charset="-122"/>
                <a:ea typeface="黑体" panose="02010609060101010101" pitchFamily="49" charset="-122"/>
              </a:rPr>
              <a:t>。</a:t>
            </a:r>
            <a:endParaRPr kumimoji="0" lang="zh-CN" altLang="en-US" sz="14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endParaRPr>
          </a:p>
        </p:txBody>
      </p:sp>
      <p:sp>
        <p:nvSpPr>
          <p:cNvPr id="25" name="矩形 24"/>
          <p:cNvSpPr/>
          <p:nvPr/>
        </p:nvSpPr>
        <p:spPr>
          <a:xfrm>
            <a:off x="2538352" y="997007"/>
            <a:ext cx="5907151" cy="1141193"/>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kumimoji="0" lang="en-US" altLang="zh-CN" sz="1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rPr>
              <a:t>a.</a:t>
            </a:r>
            <a:r>
              <a:rPr kumimoji="0" lang="zh-CN" altLang="en-US" sz="1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rPr>
              <a:t>栾峰，工程师</a:t>
            </a:r>
            <a:r>
              <a:rPr lang="zh-CN" altLang="en-US" sz="1400" dirty="0" smtClean="0">
                <a:solidFill>
                  <a:schemeClr val="tx1"/>
                </a:solidFill>
                <a:latin typeface="黑体" panose="02010609060101010101" pitchFamily="49" charset="-122"/>
                <a:ea typeface="黑体" panose="02010609060101010101" pitchFamily="49" charset="-122"/>
              </a:rPr>
              <a:t>。济</a:t>
            </a:r>
            <a:r>
              <a:rPr kumimoji="0" lang="zh-CN" altLang="en-US" sz="1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rPr>
              <a:t>宁市质监系统十佳技术标兵，邹城市新型城镇化标准化试点（国家级）和邹城市食用菌标准化试点（省级）项目负责人，主持制定了</a:t>
            </a:r>
            <a:r>
              <a:rPr kumimoji="0" lang="en-US" altLang="zh-CN" sz="1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rPr>
              <a:t>《</a:t>
            </a:r>
            <a:r>
              <a:rPr kumimoji="0" lang="zh-CN" altLang="en-US" sz="1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rPr>
              <a:t>地理标志产品  柳下邑猪牙皂生产技术规范</a:t>
            </a:r>
            <a:r>
              <a:rPr kumimoji="0" lang="en-US" altLang="zh-CN" sz="1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rPr>
              <a:t>》</a:t>
            </a:r>
            <a:r>
              <a:rPr lang="zh-CN" altLang="en-US" sz="1400" dirty="0">
                <a:solidFill>
                  <a:schemeClr val="tx1"/>
                </a:solidFill>
                <a:latin typeface="黑体" panose="02010609060101010101" pitchFamily="49" charset="-122"/>
                <a:ea typeface="黑体" panose="02010609060101010101" pitchFamily="49" charset="-122"/>
              </a:rPr>
              <a:t>，</a:t>
            </a:r>
            <a:r>
              <a:rPr lang="zh-CN" altLang="en-US" sz="1400" dirty="0" smtClean="0">
                <a:solidFill>
                  <a:schemeClr val="tx1"/>
                </a:solidFill>
                <a:latin typeface="黑体" panose="02010609060101010101" pitchFamily="49" charset="-122"/>
                <a:ea typeface="黑体" panose="02010609060101010101" pitchFamily="49" charset="-122"/>
              </a:rPr>
              <a:t>参与起草山东省地方标准</a:t>
            </a:r>
            <a:r>
              <a:rPr lang="en-US" altLang="zh-CN" sz="1400" dirty="0" smtClean="0">
                <a:solidFill>
                  <a:schemeClr val="tx1"/>
                </a:solidFill>
                <a:latin typeface="黑体" panose="02010609060101010101" pitchFamily="49" charset="-122"/>
                <a:ea typeface="黑体" panose="02010609060101010101" pitchFamily="49" charset="-122"/>
              </a:rPr>
              <a:t>5</a:t>
            </a:r>
            <a:r>
              <a:rPr lang="zh-CN" altLang="en-US" sz="1400" dirty="0" smtClean="0">
                <a:solidFill>
                  <a:schemeClr val="tx1"/>
                </a:solidFill>
                <a:latin typeface="黑体" panose="02010609060101010101" pitchFamily="49" charset="-122"/>
                <a:ea typeface="黑体" panose="02010609060101010101" pitchFamily="49" charset="-122"/>
              </a:rPr>
              <a:t>项</a:t>
            </a:r>
            <a:r>
              <a:rPr kumimoji="0" lang="zh-CN" altLang="en-US" sz="1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rPr>
              <a:t>。</a:t>
            </a:r>
            <a:r>
              <a:rPr lang="zh-CN" altLang="en-US" sz="1400" dirty="0" smtClean="0">
                <a:solidFill>
                  <a:schemeClr val="tx1"/>
                </a:solidFill>
                <a:latin typeface="黑体" panose="02010609060101010101" pitchFamily="49" charset="-122"/>
                <a:ea typeface="黑体" panose="02010609060101010101" pitchFamily="49" charset="-122"/>
              </a:rPr>
              <a:t>获得</a:t>
            </a:r>
            <a:r>
              <a:rPr lang="zh-CN" altLang="en-US" sz="1400" dirty="0">
                <a:solidFill>
                  <a:schemeClr val="tx1"/>
                </a:solidFill>
                <a:latin typeface="黑体" panose="02010609060101010101" pitchFamily="49" charset="-122"/>
                <a:ea typeface="黑体" panose="02010609060101010101" pitchFamily="49" charset="-122"/>
              </a:rPr>
              <a:t>邹城市科学技术奖</a:t>
            </a:r>
            <a:r>
              <a:rPr lang="en-US" altLang="zh-CN" sz="1400" dirty="0">
                <a:solidFill>
                  <a:schemeClr val="tx1"/>
                </a:solidFill>
                <a:latin typeface="黑体" panose="02010609060101010101" pitchFamily="49" charset="-122"/>
                <a:ea typeface="黑体" panose="02010609060101010101" pitchFamily="49" charset="-122"/>
              </a:rPr>
              <a:t>3</a:t>
            </a:r>
            <a:r>
              <a:rPr lang="zh-CN" altLang="en-US" sz="1400" dirty="0" smtClean="0">
                <a:solidFill>
                  <a:schemeClr val="tx1"/>
                </a:solidFill>
                <a:latin typeface="黑体" panose="02010609060101010101" pitchFamily="49" charset="-122"/>
                <a:ea typeface="黑体" panose="02010609060101010101" pitchFamily="49" charset="-122"/>
              </a:rPr>
              <a:t>项，山东</a:t>
            </a:r>
            <a:r>
              <a:rPr lang="zh-CN" altLang="en-US" sz="1400" dirty="0">
                <a:solidFill>
                  <a:schemeClr val="tx1"/>
                </a:solidFill>
                <a:latin typeface="黑体" panose="02010609060101010101" pitchFamily="49" charset="-122"/>
                <a:ea typeface="黑体" panose="02010609060101010101" pitchFamily="49" charset="-122"/>
              </a:rPr>
              <a:t>高等学校优秀科研成果奖</a:t>
            </a:r>
            <a:r>
              <a:rPr lang="en-US" altLang="zh-CN" sz="1400" dirty="0">
                <a:solidFill>
                  <a:schemeClr val="tx1"/>
                </a:solidFill>
                <a:latin typeface="黑体" panose="02010609060101010101" pitchFamily="49" charset="-122"/>
                <a:ea typeface="黑体" panose="02010609060101010101" pitchFamily="49" charset="-122"/>
              </a:rPr>
              <a:t>1</a:t>
            </a:r>
            <a:r>
              <a:rPr lang="zh-CN" altLang="en-US" sz="1400" dirty="0">
                <a:solidFill>
                  <a:schemeClr val="tx1"/>
                </a:solidFill>
                <a:latin typeface="黑体" panose="02010609060101010101" pitchFamily="49" charset="-122"/>
                <a:ea typeface="黑体" panose="02010609060101010101" pitchFamily="49" charset="-122"/>
              </a:rPr>
              <a:t>项，国家实用新型</a:t>
            </a:r>
            <a:r>
              <a:rPr lang="zh-CN" altLang="en-US" sz="1400" dirty="0" smtClean="0">
                <a:solidFill>
                  <a:schemeClr val="tx1"/>
                </a:solidFill>
                <a:latin typeface="黑体" panose="02010609060101010101" pitchFamily="49" charset="-122"/>
                <a:ea typeface="黑体" panose="02010609060101010101" pitchFamily="49" charset="-122"/>
              </a:rPr>
              <a:t>专利</a:t>
            </a:r>
            <a:r>
              <a:rPr lang="en-US" altLang="zh-CN" sz="1400" dirty="0" smtClean="0">
                <a:solidFill>
                  <a:schemeClr val="tx1"/>
                </a:solidFill>
                <a:latin typeface="黑体" panose="02010609060101010101" pitchFamily="49" charset="-122"/>
                <a:ea typeface="黑体" panose="02010609060101010101" pitchFamily="49" charset="-122"/>
              </a:rPr>
              <a:t>1</a:t>
            </a:r>
            <a:r>
              <a:rPr lang="zh-CN" altLang="en-US" sz="1400" dirty="0" smtClean="0">
                <a:solidFill>
                  <a:schemeClr val="tx1"/>
                </a:solidFill>
                <a:latin typeface="黑体" panose="02010609060101010101" pitchFamily="49" charset="-122"/>
                <a:ea typeface="黑体" panose="02010609060101010101" pitchFamily="49" charset="-122"/>
              </a:rPr>
              <a:t>项。</a:t>
            </a:r>
            <a:endParaRPr kumimoji="0" lang="zh-CN" altLang="en-US" sz="14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09902379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0"/>
                                        </p:tgtEl>
                                        <p:attrNameLst>
                                          <p:attrName>style.visibility</p:attrName>
                                        </p:attrNameLst>
                                      </p:cBhvr>
                                      <p:to>
                                        <p:strVal val="visible"/>
                                      </p:to>
                                    </p:set>
                                    <p:anim calcmode="lin" valueType="num">
                                      <p:cBhvr>
                                        <p:cTn id="15" dur="4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0"/>
                                        </p:tgtEl>
                                        <p:attrNameLst>
                                          <p:attrName>ppt_y</p:attrName>
                                        </p:attrNameLst>
                                      </p:cBhvr>
                                      <p:tavLst>
                                        <p:tav tm="0">
                                          <p:val>
                                            <p:strVal val="#ppt_y"/>
                                          </p:val>
                                        </p:tav>
                                        <p:tav tm="100000">
                                          <p:val>
                                            <p:strVal val="#ppt_y"/>
                                          </p:val>
                                        </p:tav>
                                      </p:tavLst>
                                    </p:anim>
                                    <p:anim calcmode="lin" valueType="num">
                                      <p:cBhvr>
                                        <p:cTn id="17" dur="4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0"/>
                                        </p:tgtEl>
                                      </p:cBhvr>
                                    </p:animEffect>
                                  </p:childTnLst>
                                </p:cTn>
                              </p:par>
                            </p:childTnLst>
                          </p:cTn>
                        </p:par>
                        <p:par>
                          <p:cTn id="20" fill="hold">
                            <p:stCondLst>
                              <p:cond delay="148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198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48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0" grpId="0"/>
      <p:bldP spid="4" grpId="0" animBg="1"/>
      <p:bldP spid="5"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下箭头 7"/>
          <p:cNvSpPr/>
          <p:nvPr/>
        </p:nvSpPr>
        <p:spPr>
          <a:xfrm>
            <a:off x="4148273" y="667952"/>
            <a:ext cx="1849342" cy="4157032"/>
          </a:xfrm>
          <a:prstGeom prst="downArrow">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00" name="AutoShape 4"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02" name="AutoShape 6"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2" name="组合 50"/>
          <p:cNvGrpSpPr/>
          <p:nvPr/>
        </p:nvGrpSpPr>
        <p:grpSpPr>
          <a:xfrm>
            <a:off x="174329" y="603475"/>
            <a:ext cx="8298101" cy="4378272"/>
            <a:chOff x="843049" y="738646"/>
            <a:chExt cx="6846308" cy="3261864"/>
          </a:xfrm>
        </p:grpSpPr>
        <p:sp>
          <p:nvSpPr>
            <p:cNvPr id="56" name="圆角矩形 55"/>
            <p:cNvSpPr/>
            <p:nvPr/>
          </p:nvSpPr>
          <p:spPr>
            <a:xfrm>
              <a:off x="1428156" y="955118"/>
              <a:ext cx="6261201" cy="3045392"/>
            </a:xfrm>
            <a:prstGeom prst="roundRect">
              <a:avLst>
                <a:gd name="adj" fmla="val 4465"/>
              </a:avLst>
            </a:prstGeom>
            <a:noFill/>
            <a:ln w="9525" cap="flat" cmpd="sng" algn="ctr">
              <a:solidFill>
                <a:sysClr val="window" lastClr="FFFFFF">
                  <a:lumMod val="65000"/>
                </a:sysClr>
              </a:solidFill>
              <a:prstDash val="solid"/>
            </a:ln>
            <a:effectLst/>
            <a:scene3d>
              <a:camera prst="orthographicFront">
                <a:rot lat="0" lon="0" rev="0"/>
              </a:camera>
              <a:lightRig rig="contrasting" dir="t">
                <a:rot lat="0" lon="0" rev="7800000"/>
              </a:lightRig>
            </a:scene3d>
            <a:sp3d>
              <a:bevelT w="139700" h="139700"/>
            </a:sp3d>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zh-CN"/>
              </a:defPPr>
              <a:lvl1pPr marL="0" algn="l" defTabSz="914400" rtl="0" eaLnBrk="1" latinLnBrk="0" hangingPunct="1">
                <a:defRPr sz="1800" kern="1200">
                  <a:solidFill>
                    <a:sysClr val="window" lastClr="FFFFFF"/>
                  </a:solidFill>
                  <a:latin typeface="Arial"/>
                </a:defRPr>
              </a:lvl1pPr>
              <a:lvl2pPr marL="457200" algn="l" defTabSz="914400" rtl="0" eaLnBrk="1" latinLnBrk="0" hangingPunct="1">
                <a:defRPr sz="1800" kern="1200">
                  <a:solidFill>
                    <a:sysClr val="window" lastClr="FFFFFF"/>
                  </a:solidFill>
                  <a:latin typeface="Arial"/>
                </a:defRPr>
              </a:lvl2pPr>
              <a:lvl3pPr marL="914400" algn="l" defTabSz="914400" rtl="0" eaLnBrk="1" latinLnBrk="0" hangingPunct="1">
                <a:defRPr sz="1800" kern="1200">
                  <a:solidFill>
                    <a:sysClr val="window" lastClr="FFFFFF"/>
                  </a:solidFill>
                  <a:latin typeface="Arial"/>
                </a:defRPr>
              </a:lvl3pPr>
              <a:lvl4pPr marL="1371600" algn="l" defTabSz="914400" rtl="0" eaLnBrk="1" latinLnBrk="0" hangingPunct="1">
                <a:defRPr sz="1800" kern="1200">
                  <a:solidFill>
                    <a:sysClr val="window" lastClr="FFFFFF"/>
                  </a:solidFill>
                  <a:latin typeface="Arial"/>
                </a:defRPr>
              </a:lvl4pPr>
              <a:lvl5pPr marL="1828800" algn="l" defTabSz="914400" rtl="0" eaLnBrk="1" latinLnBrk="0" hangingPunct="1">
                <a:defRPr sz="1800" kern="1200">
                  <a:solidFill>
                    <a:sysClr val="window" lastClr="FFFFFF"/>
                  </a:solidFill>
                  <a:latin typeface="Arial"/>
                </a:defRPr>
              </a:lvl5pPr>
              <a:lvl6pPr marL="2286000" algn="l" defTabSz="914400" rtl="0" eaLnBrk="1" latinLnBrk="0" hangingPunct="1">
                <a:defRPr sz="1800" kern="1200">
                  <a:solidFill>
                    <a:sysClr val="window" lastClr="FFFFFF"/>
                  </a:solidFill>
                  <a:latin typeface="Arial"/>
                </a:defRPr>
              </a:lvl6pPr>
              <a:lvl7pPr marL="2743200" algn="l" defTabSz="914400" rtl="0" eaLnBrk="1" latinLnBrk="0" hangingPunct="1">
                <a:defRPr sz="1800" kern="1200">
                  <a:solidFill>
                    <a:sysClr val="window" lastClr="FFFFFF"/>
                  </a:solidFill>
                  <a:latin typeface="Arial"/>
                </a:defRPr>
              </a:lvl7pPr>
              <a:lvl8pPr marL="3200400" algn="l" defTabSz="914400" rtl="0" eaLnBrk="1" latinLnBrk="0" hangingPunct="1">
                <a:defRPr sz="1800" kern="1200">
                  <a:solidFill>
                    <a:sysClr val="window" lastClr="FFFFFF"/>
                  </a:solidFill>
                  <a:latin typeface="Arial"/>
                </a:defRPr>
              </a:lvl8pPr>
              <a:lvl9pPr marL="3657600" algn="l" defTabSz="914400" rtl="0" eaLnBrk="1" latinLnBrk="0" hangingPunct="1">
                <a:defRPr sz="1800" kern="1200">
                  <a:solidFill>
                    <a:sysClr val="window" lastClr="FFFFFF"/>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nvGrpSpPr>
            <p:cNvPr id="3" name="组合 122"/>
            <p:cNvGrpSpPr/>
            <p:nvPr/>
          </p:nvGrpSpPr>
          <p:grpSpPr>
            <a:xfrm>
              <a:off x="843049" y="738646"/>
              <a:ext cx="1828310" cy="1075010"/>
              <a:chOff x="1010966" y="2505909"/>
              <a:chExt cx="1828310" cy="1075010"/>
            </a:xfrm>
          </p:grpSpPr>
          <p:sp>
            <p:nvSpPr>
              <p:cNvPr id="61" name="流程图: 准备 60"/>
              <p:cNvSpPr/>
              <p:nvPr/>
            </p:nvSpPr>
            <p:spPr>
              <a:xfrm>
                <a:off x="1211785" y="2845417"/>
                <a:ext cx="911943" cy="363634"/>
              </a:xfrm>
              <a:prstGeom prst="flowChartPreparation">
                <a:avLst/>
              </a:prstGeom>
              <a:solidFill>
                <a:sysClr val="window" lastClr="FFFFFF"/>
              </a:solid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ysClr val="window" lastClr="FFFFFF"/>
                    </a:solidFill>
                    <a:latin typeface="Arial"/>
                  </a:defRPr>
                </a:lvl1pPr>
                <a:lvl2pPr marL="457200" algn="l" defTabSz="914400" rtl="0" eaLnBrk="1" latinLnBrk="0" hangingPunct="1">
                  <a:defRPr sz="1800" kern="1200">
                    <a:solidFill>
                      <a:sysClr val="window" lastClr="FFFFFF"/>
                    </a:solidFill>
                    <a:latin typeface="Arial"/>
                  </a:defRPr>
                </a:lvl2pPr>
                <a:lvl3pPr marL="914400" algn="l" defTabSz="914400" rtl="0" eaLnBrk="1" latinLnBrk="0" hangingPunct="1">
                  <a:defRPr sz="1800" kern="1200">
                    <a:solidFill>
                      <a:sysClr val="window" lastClr="FFFFFF"/>
                    </a:solidFill>
                    <a:latin typeface="Arial"/>
                  </a:defRPr>
                </a:lvl3pPr>
                <a:lvl4pPr marL="1371600" algn="l" defTabSz="914400" rtl="0" eaLnBrk="1" latinLnBrk="0" hangingPunct="1">
                  <a:defRPr sz="1800" kern="1200">
                    <a:solidFill>
                      <a:sysClr val="window" lastClr="FFFFFF"/>
                    </a:solidFill>
                    <a:latin typeface="Arial"/>
                  </a:defRPr>
                </a:lvl4pPr>
                <a:lvl5pPr marL="1828800" algn="l" defTabSz="914400" rtl="0" eaLnBrk="1" latinLnBrk="0" hangingPunct="1">
                  <a:defRPr sz="1800" kern="1200">
                    <a:solidFill>
                      <a:sysClr val="window" lastClr="FFFFFF"/>
                    </a:solidFill>
                    <a:latin typeface="Arial"/>
                  </a:defRPr>
                </a:lvl5pPr>
                <a:lvl6pPr marL="2286000" algn="l" defTabSz="914400" rtl="0" eaLnBrk="1" latinLnBrk="0" hangingPunct="1">
                  <a:defRPr sz="1800" kern="1200">
                    <a:solidFill>
                      <a:sysClr val="window" lastClr="FFFFFF"/>
                    </a:solidFill>
                    <a:latin typeface="Arial"/>
                  </a:defRPr>
                </a:lvl6pPr>
                <a:lvl7pPr marL="2743200" algn="l" defTabSz="914400" rtl="0" eaLnBrk="1" latinLnBrk="0" hangingPunct="1">
                  <a:defRPr sz="1800" kern="1200">
                    <a:solidFill>
                      <a:sysClr val="window" lastClr="FFFFFF"/>
                    </a:solidFill>
                    <a:latin typeface="Arial"/>
                  </a:defRPr>
                </a:lvl7pPr>
                <a:lvl8pPr marL="3200400" algn="l" defTabSz="914400" rtl="0" eaLnBrk="1" latinLnBrk="0" hangingPunct="1">
                  <a:defRPr sz="1800" kern="1200">
                    <a:solidFill>
                      <a:sysClr val="window" lastClr="FFFFFF"/>
                    </a:solidFill>
                    <a:latin typeface="Arial"/>
                  </a:defRPr>
                </a:lvl8pPr>
                <a:lvl9pPr marL="3657600" algn="l" defTabSz="914400" rtl="0" eaLnBrk="1" latinLnBrk="0" hangingPunct="1">
                  <a:defRPr sz="1800" kern="1200">
                    <a:solidFill>
                      <a:sysClr val="window" lastClr="FFFFFF"/>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2" name="任意多边形 61"/>
              <p:cNvSpPr>
                <a:spLocks/>
              </p:cNvSpPr>
              <p:nvPr/>
            </p:nvSpPr>
            <p:spPr bwMode="auto">
              <a:xfrm rot="10800000" flipH="1">
                <a:off x="1026837" y="2718009"/>
                <a:ext cx="1812439" cy="618451"/>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B0F0"/>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3" name="任意多边形 62"/>
              <p:cNvSpPr>
                <a:spLocks/>
              </p:cNvSpPr>
              <p:nvPr/>
            </p:nvSpPr>
            <p:spPr bwMode="auto">
              <a:xfrm rot="10800000" flipH="1">
                <a:off x="1026837" y="2708535"/>
                <a:ext cx="1812439" cy="618451"/>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ysClr val="window" lastClr="FFFFFF">
                  <a:alpha val="0"/>
                </a:sysClr>
              </a:solidFill>
              <a:ln w="38100">
                <a:gradFill flip="none" rotWithShape="1">
                  <a:gsLst>
                    <a:gs pos="0">
                      <a:srgbClr val="F9F9F9"/>
                    </a:gs>
                    <a:gs pos="100000">
                      <a:sysClr val="window" lastClr="FFFFFF">
                        <a:lumMod val="75000"/>
                      </a:sysClr>
                    </a:gs>
                  </a:gsLst>
                  <a:lin ang="2700000" scaled="1"/>
                  <a:tileRect/>
                </a:gradFill>
              </a:ln>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4" name="任意多边形 63"/>
              <p:cNvSpPr>
                <a:spLocks/>
              </p:cNvSpPr>
              <p:nvPr/>
            </p:nvSpPr>
            <p:spPr bwMode="auto">
              <a:xfrm rot="10800000" flipH="1">
                <a:off x="1189880" y="2849791"/>
                <a:ext cx="1486355" cy="363633"/>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ysClr val="window" lastClr="FFFFFF">
                  <a:alpha val="0"/>
                </a:sysClr>
              </a:solidFill>
              <a:ln w="38100">
                <a:gradFill flip="none" rotWithShape="1">
                  <a:gsLst>
                    <a:gs pos="100000">
                      <a:sysClr val="window" lastClr="FFFFFF"/>
                    </a:gs>
                    <a:gs pos="0">
                      <a:srgbClr val="B6B6B6"/>
                    </a:gs>
                  </a:gsLst>
                  <a:lin ang="2700000" scaled="1"/>
                  <a:tileRect/>
                </a:gradFill>
              </a:ln>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5" name="任意多边形 64"/>
              <p:cNvSpPr>
                <a:spLocks/>
              </p:cNvSpPr>
              <p:nvPr/>
            </p:nvSpPr>
            <p:spPr bwMode="auto">
              <a:xfrm rot="10800000" flipH="1">
                <a:off x="1031090" y="2505909"/>
                <a:ext cx="1222489" cy="1066933"/>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ysClr val="window" lastClr="FFFFFF">
                      <a:lumMod val="95000"/>
                    </a:sysClr>
                  </a:gs>
                  <a:gs pos="0">
                    <a:sysClr val="window" lastClr="FFFFFF">
                      <a:lumMod val="85000"/>
                    </a:sysClr>
                  </a:gs>
                </a:gsLst>
                <a:lin ang="2700000" scaled="1"/>
              </a:gradFill>
              <a:ln w="19050">
                <a:noFill/>
              </a:ln>
              <a:effectLst>
                <a:outerShdw blurRad="1524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6" name="Freeform 5"/>
              <p:cNvSpPr>
                <a:spLocks/>
              </p:cNvSpPr>
              <p:nvPr/>
            </p:nvSpPr>
            <p:spPr bwMode="auto">
              <a:xfrm rot="10800000" flipH="1">
                <a:off x="1010966" y="2553945"/>
                <a:ext cx="1231219" cy="10269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alpha val="0"/>
                </a:sysClr>
              </a:solidFill>
              <a:ln w="38100">
                <a:gradFill flip="none" rotWithShape="1">
                  <a:gsLst>
                    <a:gs pos="100000">
                      <a:sysClr val="window" lastClr="FFFFFF"/>
                    </a:gs>
                    <a:gs pos="0">
                      <a:sysClr val="window" lastClr="FFFFFF">
                        <a:lumMod val="65000"/>
                      </a:sysClr>
                    </a:gs>
                  </a:gsLst>
                  <a:lin ang="2700000" scaled="1"/>
                  <a:tileRect/>
                </a:gradFill>
              </a:ln>
              <a:effec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7" name="Freeform 5"/>
              <p:cNvSpPr>
                <a:spLocks/>
              </p:cNvSpPr>
              <p:nvPr/>
            </p:nvSpPr>
            <p:spPr bwMode="auto">
              <a:xfrm rot="10800000" flipH="1">
                <a:off x="1211785" y="2651260"/>
                <a:ext cx="861100" cy="76318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alpha val="0"/>
                </a:sysClr>
              </a:solidFill>
              <a:ln w="38100">
                <a:gradFill flip="none" rotWithShape="1">
                  <a:gsLst>
                    <a:gs pos="0">
                      <a:srgbClr val="F7F7F7"/>
                    </a:gs>
                    <a:gs pos="100000">
                      <a:sysClr val="window" lastClr="FFFFFF">
                        <a:lumMod val="75000"/>
                      </a:sysClr>
                    </a:gs>
                  </a:gsLst>
                  <a:lin ang="2700000" scaled="1"/>
                  <a:tileRect/>
                </a:gradFill>
              </a:ln>
              <a:effec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8" name="文本框 269"/>
              <p:cNvSpPr txBox="1"/>
              <p:nvPr/>
            </p:nvSpPr>
            <p:spPr>
              <a:xfrm flipH="1">
                <a:off x="2207840" y="2841216"/>
                <a:ext cx="490495" cy="29808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00B0F0"/>
                    </a:solidFill>
                    <a:effectLst>
                      <a:innerShdw blurRad="63500" dist="50800" dir="13500000">
                        <a:prstClr val="black">
                          <a:alpha val="50000"/>
                        </a:prstClr>
                      </a:innerShdw>
                    </a:effectLst>
                    <a:uLnTx/>
                    <a:uFillTx/>
                    <a:latin typeface="微软雅黑" pitchFamily="34" charset="-122"/>
                    <a:ea typeface="微软雅黑" pitchFamily="34" charset="-122"/>
                    <a:cs typeface="+mn-cs"/>
                  </a:rPr>
                  <a:t>03</a:t>
                </a:r>
                <a:endParaRPr kumimoji="0" lang="zh-CN" altLang="en-US" sz="2000" b="0" i="0" u="none" strike="noStrike" kern="1200" cap="none" spc="0" normalizeH="0" baseline="0" noProof="0" dirty="0">
                  <a:ln>
                    <a:noFill/>
                  </a:ln>
                  <a:solidFill>
                    <a:srgbClr val="00B0F0"/>
                  </a:solidFill>
                  <a:effectLst>
                    <a:innerShdw blurRad="63500" dist="50800" dir="13500000">
                      <a:prstClr val="black">
                        <a:alpha val="50000"/>
                      </a:prstClr>
                    </a:innerShdw>
                  </a:effectLst>
                  <a:uLnTx/>
                  <a:uFillTx/>
                  <a:latin typeface="微软雅黑" pitchFamily="34" charset="-122"/>
                  <a:ea typeface="微软雅黑" pitchFamily="34" charset="-122"/>
                  <a:cs typeface="+mn-cs"/>
                </a:endParaRPr>
              </a:p>
            </p:txBody>
          </p:sp>
        </p:grpSp>
        <p:cxnSp>
          <p:nvCxnSpPr>
            <p:cNvPr id="60" name="直接连接符 59"/>
            <p:cNvCxnSpPr/>
            <p:nvPr/>
          </p:nvCxnSpPr>
          <p:spPr>
            <a:xfrm>
              <a:off x="2693131" y="1289610"/>
              <a:ext cx="4996225" cy="9245"/>
            </a:xfrm>
            <a:prstGeom prst="line">
              <a:avLst/>
            </a:prstGeom>
            <a:noFill/>
            <a:ln w="12700" cap="flat" cmpd="sng" algn="ctr">
              <a:solidFill>
                <a:sysClr val="window" lastClr="FFFFFF">
                  <a:lumMod val="65000"/>
                </a:sysClr>
              </a:solidFill>
              <a:prstDash val="sysDot"/>
            </a:ln>
            <a:effectLst/>
          </p:spPr>
          <p:style>
            <a:lnRef idx="1">
              <a:schemeClr val="accent1"/>
            </a:lnRef>
            <a:fillRef idx="0">
              <a:schemeClr val="accent1"/>
            </a:fillRef>
            <a:effectRef idx="0">
              <a:schemeClr val="accent1"/>
            </a:effectRef>
            <a:fontRef idx="minor">
              <a:schemeClr val="tx1"/>
            </a:fontRef>
          </p:style>
        </p:cxnSp>
        <p:sp>
          <p:nvSpPr>
            <p:cNvPr id="183" name="矩形 182"/>
            <p:cNvSpPr/>
            <p:nvPr/>
          </p:nvSpPr>
          <p:spPr>
            <a:xfrm>
              <a:off x="1211472" y="1104123"/>
              <a:ext cx="575574" cy="29808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路线</a:t>
              </a:r>
              <a:endParaRPr kumimoji="0" lang="zh-CN" altLang="en-US" sz="2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8" name="文本框 269"/>
            <p:cNvSpPr txBox="1"/>
            <p:nvPr/>
          </p:nvSpPr>
          <p:spPr>
            <a:xfrm flipH="1">
              <a:off x="1454768" y="3357568"/>
              <a:ext cx="6234589" cy="307776"/>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       </a:t>
              </a:r>
              <a:endParaRPr kumimoji="0" lang="zh-CN" altLang="en-US" sz="16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sp>
        <p:nvSpPr>
          <p:cNvPr id="50" name="TextBox 49"/>
          <p:cNvSpPr txBox="1"/>
          <p:nvPr/>
        </p:nvSpPr>
        <p:spPr>
          <a:xfrm>
            <a:off x="772868" y="161501"/>
            <a:ext cx="629946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三、研究团队</a:t>
            </a:r>
            <a:r>
              <a:rPr kumimoji="0" lang="en-US" altLang="zh-CN" sz="2400" b="1"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—03</a:t>
            </a:r>
            <a:r>
              <a:rPr kumimoji="0" lang="zh-CN" altLang="en-US" sz="2400" b="1"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技术路线</a:t>
            </a:r>
            <a:endParaRPr kumimoji="0" lang="zh-CN" altLang="en-US" sz="24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9" name="圆角矩形 48"/>
          <p:cNvSpPr/>
          <p:nvPr/>
        </p:nvSpPr>
        <p:spPr>
          <a:xfrm>
            <a:off x="3347320" y="1202955"/>
            <a:ext cx="3536129" cy="354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tx1"/>
                </a:solidFill>
                <a:latin typeface="黑体" panose="02010609060101010101" pitchFamily="49" charset="-122"/>
                <a:ea typeface="黑体" panose="02010609060101010101" pitchFamily="49" charset="-122"/>
              </a:rPr>
              <a:t>构建</a:t>
            </a:r>
            <a:r>
              <a:rPr lang="zh-CN" altLang="en-US" sz="1600" dirty="0">
                <a:solidFill>
                  <a:schemeClr val="tx1"/>
                </a:solidFill>
                <a:latin typeface="黑体" panose="02010609060101010101" pitchFamily="49" charset="-122"/>
                <a:ea typeface="黑体" panose="02010609060101010101" pitchFamily="49" charset="-122"/>
              </a:rPr>
              <a:t>产业标准体系框架</a:t>
            </a:r>
          </a:p>
        </p:txBody>
      </p:sp>
      <p:sp>
        <p:nvSpPr>
          <p:cNvPr id="51" name="圆角矩形 50"/>
          <p:cNvSpPr/>
          <p:nvPr/>
        </p:nvSpPr>
        <p:spPr>
          <a:xfrm>
            <a:off x="3347320" y="1735098"/>
            <a:ext cx="3536129" cy="354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黑体" panose="02010609060101010101" pitchFamily="49" charset="-122"/>
                <a:ea typeface="黑体" panose="02010609060101010101" pitchFamily="49" charset="-122"/>
              </a:rPr>
              <a:t>进行标准梳理，编制编制体系表</a:t>
            </a:r>
          </a:p>
        </p:txBody>
      </p:sp>
      <p:sp>
        <p:nvSpPr>
          <p:cNvPr id="52" name="圆角矩形 51"/>
          <p:cNvSpPr/>
          <p:nvPr/>
        </p:nvSpPr>
        <p:spPr>
          <a:xfrm>
            <a:off x="3347320" y="2308198"/>
            <a:ext cx="3536129" cy="354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tx1"/>
                </a:solidFill>
                <a:latin typeface="黑体" panose="02010609060101010101" pitchFamily="49" charset="-122"/>
                <a:ea typeface="黑体" panose="02010609060101010101" pitchFamily="49" charset="-122"/>
              </a:rPr>
              <a:t>分析需求</a:t>
            </a:r>
            <a:r>
              <a:rPr lang="zh-CN" altLang="en-US" sz="1600" dirty="0">
                <a:solidFill>
                  <a:schemeClr val="tx1"/>
                </a:solidFill>
                <a:latin typeface="黑体" panose="02010609060101010101" pitchFamily="49" charset="-122"/>
                <a:ea typeface="黑体" panose="02010609060101010101" pitchFamily="49" charset="-122"/>
              </a:rPr>
              <a:t>，提出市场急需的标准项目</a:t>
            </a:r>
          </a:p>
        </p:txBody>
      </p:sp>
      <p:sp>
        <p:nvSpPr>
          <p:cNvPr id="55" name="圆角矩形 54"/>
          <p:cNvSpPr/>
          <p:nvPr/>
        </p:nvSpPr>
        <p:spPr>
          <a:xfrm>
            <a:off x="3340414" y="2868965"/>
            <a:ext cx="3543035" cy="354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黑体" panose="02010609060101010101" pitchFamily="49" charset="-122"/>
                <a:ea typeface="黑体" panose="02010609060101010101" pitchFamily="49" charset="-122"/>
              </a:rPr>
              <a:t>组织编写相关标准</a:t>
            </a:r>
          </a:p>
        </p:txBody>
      </p:sp>
      <p:sp>
        <p:nvSpPr>
          <p:cNvPr id="57" name="圆角矩形 56"/>
          <p:cNvSpPr/>
          <p:nvPr/>
        </p:nvSpPr>
        <p:spPr>
          <a:xfrm>
            <a:off x="3320686" y="3408681"/>
            <a:ext cx="3543035" cy="354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tx1"/>
                </a:solidFill>
                <a:latin typeface="黑体" panose="02010609060101010101" pitchFamily="49" charset="-122"/>
                <a:ea typeface="黑体" panose="02010609060101010101" pitchFamily="49" charset="-122"/>
              </a:rPr>
              <a:t>征求</a:t>
            </a:r>
            <a:r>
              <a:rPr lang="zh-CN" altLang="en-US" sz="1600" dirty="0">
                <a:solidFill>
                  <a:schemeClr val="tx1"/>
                </a:solidFill>
                <a:latin typeface="黑体" panose="02010609060101010101" pitchFamily="49" charset="-122"/>
                <a:ea typeface="黑体" panose="02010609060101010101" pitchFamily="49" charset="-122"/>
              </a:rPr>
              <a:t>意见</a:t>
            </a:r>
            <a:r>
              <a:rPr lang="zh-CN" altLang="en-US" sz="1600" dirty="0" smtClean="0">
                <a:solidFill>
                  <a:schemeClr val="tx1"/>
                </a:solidFill>
                <a:latin typeface="黑体" panose="02010609060101010101" pitchFamily="49" charset="-122"/>
                <a:ea typeface="黑体" panose="02010609060101010101" pitchFamily="49" charset="-122"/>
              </a:rPr>
              <a:t>，完善</a:t>
            </a:r>
            <a:r>
              <a:rPr lang="zh-CN" altLang="en-US" sz="1600" dirty="0">
                <a:solidFill>
                  <a:schemeClr val="tx1"/>
                </a:solidFill>
                <a:latin typeface="黑体" panose="02010609060101010101" pitchFamily="49" charset="-122"/>
                <a:ea typeface="黑体" panose="02010609060101010101" pitchFamily="49" charset="-122"/>
              </a:rPr>
              <a:t>体系表和相关标准</a:t>
            </a:r>
          </a:p>
        </p:txBody>
      </p:sp>
      <p:sp>
        <p:nvSpPr>
          <p:cNvPr id="58" name="圆角矩形 57"/>
          <p:cNvSpPr/>
          <p:nvPr/>
        </p:nvSpPr>
        <p:spPr>
          <a:xfrm>
            <a:off x="3340414" y="3971287"/>
            <a:ext cx="3543035" cy="354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黑体" panose="02010609060101010101" pitchFamily="49" charset="-122"/>
                <a:ea typeface="黑体" panose="02010609060101010101" pitchFamily="49" charset="-122"/>
              </a:rPr>
              <a:t>宣传贯彻标准体系并组织实施</a:t>
            </a:r>
          </a:p>
        </p:txBody>
      </p:sp>
      <p:sp>
        <p:nvSpPr>
          <p:cNvPr id="59" name="圆角矩形 58"/>
          <p:cNvSpPr/>
          <p:nvPr/>
        </p:nvSpPr>
        <p:spPr>
          <a:xfrm>
            <a:off x="3340414" y="4470962"/>
            <a:ext cx="3543035" cy="354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tx1"/>
                </a:solidFill>
                <a:latin typeface="黑体" panose="02010609060101010101" pitchFamily="49" charset="-122"/>
                <a:ea typeface="黑体" panose="02010609060101010101" pitchFamily="49" charset="-122"/>
              </a:rPr>
              <a:t>评价反馈，</a:t>
            </a:r>
            <a:r>
              <a:rPr lang="zh-CN" altLang="en-US" sz="1600" dirty="0">
                <a:solidFill>
                  <a:schemeClr val="tx1"/>
                </a:solidFill>
                <a:latin typeface="黑体" panose="02010609060101010101" pitchFamily="49" charset="-122"/>
                <a:ea typeface="黑体" panose="02010609060101010101" pitchFamily="49" charset="-122"/>
              </a:rPr>
              <a:t>持续改进</a:t>
            </a:r>
          </a:p>
        </p:txBody>
      </p:sp>
      <p:sp>
        <p:nvSpPr>
          <p:cNvPr id="31" name="圆角矩形 30"/>
          <p:cNvSpPr/>
          <p:nvPr/>
        </p:nvSpPr>
        <p:spPr>
          <a:xfrm>
            <a:off x="919912" y="2362770"/>
            <a:ext cx="1728192" cy="35402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1600" dirty="0" smtClean="0">
                <a:latin typeface="黑体" panose="02010609060101010101" pitchFamily="49" charset="-122"/>
                <a:ea typeface="黑体" panose="02010609060101010101" pitchFamily="49" charset="-122"/>
              </a:rPr>
              <a:t>专业技术队伍</a:t>
            </a:r>
            <a:endParaRPr lang="zh-CN" altLang="en-US" sz="1600" dirty="0">
              <a:latin typeface="黑体" panose="02010609060101010101" pitchFamily="49" charset="-122"/>
              <a:ea typeface="黑体" panose="02010609060101010101" pitchFamily="49" charset="-122"/>
            </a:endParaRPr>
          </a:p>
        </p:txBody>
      </p:sp>
      <p:sp>
        <p:nvSpPr>
          <p:cNvPr id="32" name="圆角矩形 31"/>
          <p:cNvSpPr/>
          <p:nvPr/>
        </p:nvSpPr>
        <p:spPr>
          <a:xfrm>
            <a:off x="919912" y="2713187"/>
            <a:ext cx="1728192" cy="35402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1600" dirty="0" smtClean="0">
                <a:latin typeface="黑体" panose="02010609060101010101" pitchFamily="49" charset="-122"/>
                <a:ea typeface="黑体" panose="02010609060101010101" pitchFamily="49" charset="-122"/>
              </a:rPr>
              <a:t>密切结合应用</a:t>
            </a:r>
            <a:endParaRPr lang="zh-CN" altLang="en-US" sz="1600" dirty="0">
              <a:latin typeface="黑体" panose="02010609060101010101" pitchFamily="49" charset="-122"/>
              <a:ea typeface="黑体" panose="02010609060101010101" pitchFamily="49" charset="-122"/>
            </a:endParaRPr>
          </a:p>
        </p:txBody>
      </p:sp>
      <p:sp>
        <p:nvSpPr>
          <p:cNvPr id="33" name="圆角矩形 32"/>
          <p:cNvSpPr/>
          <p:nvPr/>
        </p:nvSpPr>
        <p:spPr>
          <a:xfrm>
            <a:off x="919912" y="3071869"/>
            <a:ext cx="1728192" cy="35402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1600" dirty="0" smtClean="0">
                <a:latin typeface="黑体" panose="02010609060101010101" pitchFamily="49" charset="-122"/>
                <a:ea typeface="黑体" panose="02010609060101010101" pitchFamily="49" charset="-122"/>
              </a:rPr>
              <a:t>开放合作协调</a:t>
            </a:r>
            <a:endParaRPr lang="zh-CN" altLang="en-US" sz="1600" dirty="0">
              <a:latin typeface="黑体" panose="02010609060101010101" pitchFamily="49" charset="-122"/>
              <a:ea typeface="黑体" panose="02010609060101010101" pitchFamily="49" charset="-122"/>
            </a:endParaRPr>
          </a:p>
        </p:txBody>
      </p:sp>
      <p:sp>
        <p:nvSpPr>
          <p:cNvPr id="34" name="圆角矩形 33"/>
          <p:cNvSpPr/>
          <p:nvPr/>
        </p:nvSpPr>
        <p:spPr>
          <a:xfrm>
            <a:off x="919736" y="3444476"/>
            <a:ext cx="1728192" cy="35402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1600" dirty="0" smtClean="0">
                <a:latin typeface="黑体" panose="02010609060101010101" pitchFamily="49" charset="-122"/>
                <a:ea typeface="黑体" panose="02010609060101010101" pitchFamily="49" charset="-122"/>
              </a:rPr>
              <a:t>集中办公讨论</a:t>
            </a:r>
            <a:endParaRPr lang="zh-CN" altLang="en-US" sz="1600" dirty="0">
              <a:latin typeface="黑体" panose="02010609060101010101" pitchFamily="49" charset="-122"/>
              <a:ea typeface="黑体" panose="02010609060101010101" pitchFamily="49" charset="-122"/>
            </a:endParaRPr>
          </a:p>
        </p:txBody>
      </p:sp>
      <p:sp>
        <p:nvSpPr>
          <p:cNvPr id="9" name="上下箭头 8"/>
          <p:cNvSpPr/>
          <p:nvPr/>
        </p:nvSpPr>
        <p:spPr>
          <a:xfrm>
            <a:off x="7308304" y="703280"/>
            <a:ext cx="854196" cy="4121704"/>
          </a:xfrm>
          <a:prstGeom prst="upDownArrow">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39" name="圆角矩形 38"/>
          <p:cNvSpPr/>
          <p:nvPr/>
        </p:nvSpPr>
        <p:spPr>
          <a:xfrm>
            <a:off x="6968523" y="1750025"/>
            <a:ext cx="1431758" cy="71063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zh-CN" altLang="en-US" sz="1600" dirty="0" smtClean="0">
                <a:latin typeface="黑体" panose="02010609060101010101" pitchFamily="49" charset="-122"/>
                <a:ea typeface="黑体" panose="02010609060101010101" pitchFamily="49" charset="-122"/>
              </a:rPr>
              <a:t>专业队伍</a:t>
            </a:r>
            <a:endParaRPr lang="en-US" altLang="zh-CN" sz="1600" dirty="0" smtClean="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优势互补</a:t>
            </a:r>
          </a:p>
        </p:txBody>
      </p:sp>
      <p:sp>
        <p:nvSpPr>
          <p:cNvPr id="40" name="圆角矩形 39"/>
          <p:cNvSpPr/>
          <p:nvPr/>
        </p:nvSpPr>
        <p:spPr>
          <a:xfrm>
            <a:off x="6995157" y="2893561"/>
            <a:ext cx="1431758" cy="71063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zh-CN" altLang="en-US" sz="1600" dirty="0" smtClean="0">
                <a:latin typeface="黑体" panose="02010609060101010101" pitchFamily="49" charset="-122"/>
                <a:ea typeface="黑体" panose="02010609060101010101" pitchFamily="49" charset="-122"/>
              </a:rPr>
              <a:t>专家咨询</a:t>
            </a:r>
            <a:endParaRPr lang="en-US" altLang="zh-CN" sz="1600" dirty="0" smtClean="0">
              <a:latin typeface="黑体" panose="02010609060101010101" pitchFamily="49" charset="-122"/>
              <a:ea typeface="黑体" panose="02010609060101010101" pitchFamily="49" charset="-122"/>
            </a:endParaRPr>
          </a:p>
          <a:p>
            <a:pPr algn="ctr"/>
            <a:r>
              <a:rPr lang="zh-CN" altLang="en-US" sz="1600" dirty="0" smtClean="0">
                <a:latin typeface="黑体" panose="02010609060101010101" pitchFamily="49" charset="-122"/>
                <a:ea typeface="黑体" panose="02010609060101010101" pitchFamily="49" charset="-122"/>
              </a:rPr>
              <a:t>循序渐进</a:t>
            </a:r>
            <a:endParaRPr lang="zh-CN" altLang="en-US" sz="1600" dirty="0">
              <a:latin typeface="黑体" panose="02010609060101010101" pitchFamily="49" charset="-122"/>
              <a:ea typeface="黑体" panose="02010609060101010101" pitchFamily="49" charset="-122"/>
            </a:endParaRPr>
          </a:p>
        </p:txBody>
      </p:sp>
      <p:sp>
        <p:nvSpPr>
          <p:cNvPr id="10" name="右箭头 9"/>
          <p:cNvSpPr/>
          <p:nvPr/>
        </p:nvSpPr>
        <p:spPr>
          <a:xfrm rot="10800000">
            <a:off x="2666217" y="2662220"/>
            <a:ext cx="636181" cy="778922"/>
          </a:xfrm>
          <a:prstGeom prst="rightArrow">
            <a:avLst>
              <a:gd name="adj1" fmla="val 50000"/>
              <a:gd name="adj2" fmla="val 57010"/>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p>
        </p:txBody>
      </p:sp>
      <p:sp>
        <p:nvSpPr>
          <p:cNvPr id="19" name="圆角矩形 18"/>
          <p:cNvSpPr/>
          <p:nvPr/>
        </p:nvSpPr>
        <p:spPr>
          <a:xfrm>
            <a:off x="3340414" y="703280"/>
            <a:ext cx="3523307" cy="354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黑体" panose="02010609060101010101" pitchFamily="49" charset="-122"/>
                <a:ea typeface="黑体" panose="02010609060101010101" pitchFamily="49" charset="-122"/>
              </a:rPr>
              <a:t>广泛调研</a:t>
            </a:r>
            <a:r>
              <a:rPr lang="zh-CN" altLang="en-US" sz="1600" dirty="0" smtClean="0">
                <a:latin typeface="黑体" panose="02010609060101010101" pitchFamily="49" charset="-122"/>
                <a:ea typeface="黑体" panose="02010609060101010101" pitchFamily="49" charset="-122"/>
              </a:rPr>
              <a:t>，掌握</a:t>
            </a:r>
            <a:r>
              <a:rPr lang="zh-CN" altLang="en-US" sz="1600" dirty="0">
                <a:latin typeface="黑体" panose="02010609060101010101" pitchFamily="49" charset="-122"/>
                <a:ea typeface="黑体" panose="02010609060101010101" pitchFamily="49" charset="-122"/>
              </a:rPr>
              <a:t>产业标准化现状</a:t>
            </a:r>
          </a:p>
        </p:txBody>
      </p:sp>
    </p:spTree>
    <p:extLst>
      <p:ext uri="{BB962C8B-B14F-4D97-AF65-F5344CB8AC3E}">
        <p14:creationId xmlns:p14="http://schemas.microsoft.com/office/powerpoint/2010/main" val="132255456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0"/>
                                        </p:tgtEl>
                                        <p:attrNameLst>
                                          <p:attrName>style.visibility</p:attrName>
                                        </p:attrNameLst>
                                      </p:cBhvr>
                                      <p:to>
                                        <p:strVal val="visible"/>
                                      </p:to>
                                    </p:set>
                                    <p:anim calcmode="lin" valueType="num">
                                      <p:cBhvr>
                                        <p:cTn id="15" dur="4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0"/>
                                        </p:tgtEl>
                                        <p:attrNameLst>
                                          <p:attrName>ppt_y</p:attrName>
                                        </p:attrNameLst>
                                      </p:cBhvr>
                                      <p:tavLst>
                                        <p:tav tm="0">
                                          <p:val>
                                            <p:strVal val="#ppt_y"/>
                                          </p:val>
                                        </p:tav>
                                        <p:tav tm="100000">
                                          <p:val>
                                            <p:strVal val="#ppt_y"/>
                                          </p:val>
                                        </p:tav>
                                      </p:tavLst>
                                    </p:anim>
                                    <p:anim calcmode="lin" valueType="num">
                                      <p:cBhvr>
                                        <p:cTn id="17" dur="4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0"/>
                                        </p:tgtEl>
                                      </p:cBhvr>
                                    </p:animEffect>
                                  </p:childTnLst>
                                </p:cTn>
                              </p:par>
                            </p:childTnLst>
                          </p:cTn>
                        </p:par>
                        <p:par>
                          <p:cTn id="20" fill="hold">
                            <p:stCondLst>
                              <p:cond delay="148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198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2480"/>
                            </p:stCondLst>
                            <p:childTnLst>
                              <p:par>
                                <p:cTn id="29" presetID="10" presetClass="entr" presetSubtype="0"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childTnLst>
                          </p:cTn>
                        </p:par>
                        <p:par>
                          <p:cTn id="32" fill="hold">
                            <p:stCondLst>
                              <p:cond delay="2980"/>
                            </p:stCondLst>
                            <p:childTnLst>
                              <p:par>
                                <p:cTn id="33" presetID="10" presetClass="entr" presetSubtype="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childTnLst>
                          </p:cTn>
                        </p:par>
                        <p:par>
                          <p:cTn id="36" fill="hold">
                            <p:stCondLst>
                              <p:cond delay="348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3980"/>
                            </p:stCondLst>
                            <p:childTnLst>
                              <p:par>
                                <p:cTn id="41" presetID="10" presetClass="entr" presetSubtype="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childTnLst>
                          </p:cTn>
                        </p:par>
                        <p:par>
                          <p:cTn id="44" fill="hold">
                            <p:stCondLst>
                              <p:cond delay="4480"/>
                            </p:stCondLst>
                            <p:childTnLst>
                              <p:par>
                                <p:cTn id="45" presetID="10" presetClass="entr" presetSubtype="0" fill="hold" grpId="0"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childTnLst>
                          </p:cTn>
                        </p:par>
                        <p:par>
                          <p:cTn id="48" fill="hold">
                            <p:stCondLst>
                              <p:cond delay="4980"/>
                            </p:stCondLst>
                            <p:childTnLst>
                              <p:par>
                                <p:cTn id="49" presetID="10" presetClass="entr" presetSubtype="0"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fade">
                                      <p:cBhvr>
                                        <p:cTn id="51" dur="500"/>
                                        <p:tgtEl>
                                          <p:spTgt spid="58"/>
                                        </p:tgtEl>
                                      </p:cBhvr>
                                    </p:animEffect>
                                  </p:childTnLst>
                                </p:cTn>
                              </p:par>
                            </p:childTnLst>
                          </p:cTn>
                        </p:par>
                        <p:par>
                          <p:cTn id="52" fill="hold">
                            <p:stCondLst>
                              <p:cond delay="548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500"/>
                                        <p:tgtEl>
                                          <p:spTgt spid="59"/>
                                        </p:tgtEl>
                                      </p:cBhvr>
                                    </p:animEffect>
                                  </p:childTnLst>
                                </p:cTn>
                              </p:par>
                            </p:childTnLst>
                          </p:cTn>
                        </p:par>
                        <p:par>
                          <p:cTn id="56" fill="hold">
                            <p:stCondLst>
                              <p:cond delay="598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childTnLst>
                                </p:cTn>
                              </p:par>
                            </p:childTnLst>
                          </p:cTn>
                        </p:par>
                        <p:par>
                          <p:cTn id="60" fill="hold">
                            <p:stCondLst>
                              <p:cond delay="6480"/>
                            </p:stCondLst>
                            <p:childTnLst>
                              <p:par>
                                <p:cTn id="61" presetID="10"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childTnLst>
                          </p:cTn>
                        </p:par>
                        <p:par>
                          <p:cTn id="64" fill="hold">
                            <p:stCondLst>
                              <p:cond delay="6980"/>
                            </p:stCondLst>
                            <p:childTnLst>
                              <p:par>
                                <p:cTn id="65" presetID="10" presetClass="entr" presetSubtype="0" fill="hold" grpId="0"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500"/>
                                        <p:tgtEl>
                                          <p:spTgt spid="32"/>
                                        </p:tgtEl>
                                      </p:cBhvr>
                                    </p:animEffect>
                                  </p:childTnLst>
                                </p:cTn>
                              </p:par>
                            </p:childTnLst>
                          </p:cTn>
                        </p:par>
                        <p:par>
                          <p:cTn id="68" fill="hold">
                            <p:stCondLst>
                              <p:cond delay="7480"/>
                            </p:stCondLst>
                            <p:childTnLst>
                              <p:par>
                                <p:cTn id="69" presetID="10" presetClass="entr" presetSubtype="0"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childTnLst>
                          </p:cTn>
                        </p:par>
                        <p:par>
                          <p:cTn id="72" fill="hold">
                            <p:stCondLst>
                              <p:cond delay="7980"/>
                            </p:stCondLst>
                            <p:childTnLst>
                              <p:par>
                                <p:cTn id="73" presetID="10" presetClass="entr" presetSubtype="0"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childTnLst>
                          </p:cTn>
                        </p:par>
                        <p:par>
                          <p:cTn id="76" fill="hold">
                            <p:stCondLst>
                              <p:cond delay="8480"/>
                            </p:stCondLst>
                            <p:childTnLst>
                              <p:par>
                                <p:cTn id="77" presetID="16" presetClass="entr" presetSubtype="21" fill="hold" grpId="0" nodeType="after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barn(inVertical)">
                                      <p:cBhvr>
                                        <p:cTn id="79" dur="500"/>
                                        <p:tgtEl>
                                          <p:spTgt spid="9"/>
                                        </p:tgtEl>
                                      </p:cBhvr>
                                    </p:animEffect>
                                  </p:childTnLst>
                                </p:cTn>
                              </p:par>
                            </p:childTnLst>
                          </p:cTn>
                        </p:par>
                        <p:par>
                          <p:cTn id="80" fill="hold">
                            <p:stCondLst>
                              <p:cond delay="8980"/>
                            </p:stCondLst>
                            <p:childTnLst>
                              <p:par>
                                <p:cTn id="81" presetID="10" presetClass="entr" presetSubtype="0"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childTnLst>
                          </p:cTn>
                        </p:par>
                        <p:par>
                          <p:cTn id="84" fill="hold">
                            <p:stCondLst>
                              <p:cond delay="9480"/>
                            </p:stCondLst>
                            <p:childTnLst>
                              <p:par>
                                <p:cTn id="85" presetID="10" presetClass="entr" presetSubtype="0"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3" grpId="0" animBg="1"/>
      <p:bldP spid="50" grpId="0"/>
      <p:bldP spid="49" grpId="0" animBg="1"/>
      <p:bldP spid="51" grpId="0" animBg="1"/>
      <p:bldP spid="52" grpId="0" animBg="1"/>
      <p:bldP spid="55" grpId="0" animBg="1"/>
      <p:bldP spid="57" grpId="0" animBg="1"/>
      <p:bldP spid="58" grpId="0" animBg="1"/>
      <p:bldP spid="59" grpId="0" animBg="1"/>
      <p:bldP spid="31" grpId="0" animBg="1"/>
      <p:bldP spid="32" grpId="0" animBg="1"/>
      <p:bldP spid="33" grpId="0" animBg="1"/>
      <p:bldP spid="34" grpId="0" animBg="1"/>
      <p:bldP spid="9" grpId="0" animBg="1"/>
      <p:bldP spid="39" grpId="0" animBg="1"/>
      <p:bldP spid="40" grpId="0" animBg="1"/>
      <p:bldP spid="10"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21" name="组合 20"/>
          <p:cNvGrpSpPr/>
          <p:nvPr/>
        </p:nvGrpSpPr>
        <p:grpSpPr>
          <a:xfrm>
            <a:off x="181664" y="532139"/>
            <a:ext cx="8566800" cy="4343867"/>
            <a:chOff x="1001796" y="890975"/>
            <a:chExt cx="6752442" cy="3752477"/>
          </a:xfrm>
        </p:grpSpPr>
        <p:sp>
          <p:nvSpPr>
            <p:cNvPr id="60" name="圆角矩形 59"/>
            <p:cNvSpPr/>
            <p:nvPr/>
          </p:nvSpPr>
          <p:spPr>
            <a:xfrm>
              <a:off x="1571032" y="1035587"/>
              <a:ext cx="6183206" cy="3607865"/>
            </a:xfrm>
            <a:prstGeom prst="roundRect">
              <a:avLst>
                <a:gd name="adj" fmla="val 4465"/>
              </a:avLst>
            </a:prstGeom>
            <a:noFill/>
            <a:ln w="9525">
              <a:solidFill>
                <a:schemeClr val="bg1">
                  <a:lumMod val="65000"/>
                </a:schemeClr>
              </a:solidFill>
            </a:ln>
            <a:effectLst/>
            <a:scene3d>
              <a:camera prst="orthographicFront">
                <a:rot lat="0" lon="0" rev="0"/>
              </a:camera>
              <a:lightRig rig="contrasting" dir="t">
                <a:rot lat="0" lon="0" rev="7800000"/>
              </a:lightRig>
            </a:scene3d>
            <a:sp3d>
              <a:bevelT w="139700" h="139700"/>
            </a:sp3d>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sz="2000">
                <a:solidFill>
                  <a:prstClr val="white"/>
                </a:solidFill>
                <a:latin typeface="微软雅黑" pitchFamily="34" charset="-122"/>
                <a:ea typeface="微软雅黑" pitchFamily="34" charset="-122"/>
              </a:endParaRPr>
            </a:p>
          </p:txBody>
        </p:sp>
        <p:grpSp>
          <p:nvGrpSpPr>
            <p:cNvPr id="63" name="组合 62"/>
            <p:cNvGrpSpPr/>
            <p:nvPr/>
          </p:nvGrpSpPr>
          <p:grpSpPr>
            <a:xfrm>
              <a:off x="1001796" y="890975"/>
              <a:ext cx="1826179" cy="1163799"/>
              <a:chOff x="1026837" y="2409044"/>
              <a:chExt cx="1826179" cy="1163799"/>
            </a:xfrm>
          </p:grpSpPr>
          <p:sp>
            <p:nvSpPr>
              <p:cNvPr id="64" name="流程图: 准备 63"/>
              <p:cNvSpPr/>
              <p:nvPr/>
            </p:nvSpPr>
            <p:spPr>
              <a:xfrm>
                <a:off x="1211785" y="2845417"/>
                <a:ext cx="911943" cy="363634"/>
              </a:xfrm>
              <a:prstGeom prst="flowChartPreparati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sz="2000">
                  <a:solidFill>
                    <a:prstClr val="white"/>
                  </a:solidFill>
                  <a:latin typeface="微软雅黑" pitchFamily="34" charset="-122"/>
                  <a:ea typeface="微软雅黑" pitchFamily="34" charset="-122"/>
                </a:endParaRPr>
              </a:p>
            </p:txBody>
          </p:sp>
          <p:sp>
            <p:nvSpPr>
              <p:cNvPr id="65" name="任意多边形 64"/>
              <p:cNvSpPr>
                <a:spLocks/>
              </p:cNvSpPr>
              <p:nvPr/>
            </p:nvSpPr>
            <p:spPr bwMode="auto">
              <a:xfrm rot="10800000" flipH="1">
                <a:off x="1026837" y="2718009"/>
                <a:ext cx="1812439" cy="618451"/>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B0F0"/>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66" name="任意多边形 65"/>
              <p:cNvSpPr>
                <a:spLocks/>
              </p:cNvSpPr>
              <p:nvPr/>
            </p:nvSpPr>
            <p:spPr bwMode="auto">
              <a:xfrm rot="10800000" flipH="1">
                <a:off x="1040577" y="2626451"/>
                <a:ext cx="1812439" cy="618451"/>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67" name="任意多边形 66"/>
              <p:cNvSpPr>
                <a:spLocks/>
              </p:cNvSpPr>
              <p:nvPr/>
            </p:nvSpPr>
            <p:spPr bwMode="auto">
              <a:xfrm rot="10800000" flipH="1">
                <a:off x="1189880" y="2849791"/>
                <a:ext cx="1486355" cy="363633"/>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68" name="任意多边形 67"/>
              <p:cNvSpPr>
                <a:spLocks/>
              </p:cNvSpPr>
              <p:nvPr/>
            </p:nvSpPr>
            <p:spPr bwMode="auto">
              <a:xfrm rot="10800000" flipH="1">
                <a:off x="1031090" y="2481625"/>
                <a:ext cx="1222489" cy="1091218"/>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69" name="Freeform 5"/>
              <p:cNvSpPr>
                <a:spLocks/>
              </p:cNvSpPr>
              <p:nvPr/>
            </p:nvSpPr>
            <p:spPr bwMode="auto">
              <a:xfrm rot="10800000" flipH="1">
                <a:off x="1047439" y="2409044"/>
                <a:ext cx="1231219" cy="109121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70" name="Freeform 5"/>
              <p:cNvSpPr>
                <a:spLocks/>
              </p:cNvSpPr>
              <p:nvPr/>
            </p:nvSpPr>
            <p:spPr bwMode="auto">
              <a:xfrm rot="10800000" flipH="1">
                <a:off x="1211785" y="2651260"/>
                <a:ext cx="861100" cy="76318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zh-CN" altLang="en-US" sz="1100">
                  <a:solidFill>
                    <a:prstClr val="black"/>
                  </a:solidFill>
                  <a:latin typeface="微软雅黑" pitchFamily="34" charset="-122"/>
                  <a:ea typeface="微软雅黑" pitchFamily="34" charset="-122"/>
                </a:endParaRPr>
              </a:p>
            </p:txBody>
          </p:sp>
          <p:sp>
            <p:nvSpPr>
              <p:cNvPr id="71" name="文本框 269"/>
              <p:cNvSpPr txBox="1"/>
              <p:nvPr/>
            </p:nvSpPr>
            <p:spPr>
              <a:xfrm flipH="1">
                <a:off x="2207840" y="2841216"/>
                <a:ext cx="490495" cy="36373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r>
                  <a:rPr lang="en-US" altLang="zh-CN" sz="2000" dirty="0" smtClean="0">
                    <a:solidFill>
                      <a:srgbClr val="00B0F0"/>
                    </a:solidFill>
                    <a:effectLst>
                      <a:innerShdw blurRad="63500" dist="50800" dir="13500000">
                        <a:prstClr val="black">
                          <a:alpha val="50000"/>
                        </a:prstClr>
                      </a:innerShdw>
                    </a:effectLst>
                    <a:latin typeface="微软雅黑" pitchFamily="34" charset="-122"/>
                    <a:ea typeface="微软雅黑" pitchFamily="34" charset="-122"/>
                  </a:rPr>
                  <a:t>04</a:t>
                </a:r>
                <a:endParaRPr lang="zh-CN" altLang="en-US" sz="2000" dirty="0">
                  <a:solidFill>
                    <a:srgbClr val="00B0F0"/>
                  </a:solidFill>
                  <a:effectLst>
                    <a:innerShdw blurRad="63500" dist="50800" dir="13500000">
                      <a:prstClr val="black">
                        <a:alpha val="50000"/>
                      </a:prstClr>
                    </a:innerShdw>
                  </a:effectLst>
                  <a:latin typeface="微软雅黑" pitchFamily="34" charset="-122"/>
                  <a:ea typeface="微软雅黑" pitchFamily="34" charset="-122"/>
                </a:endParaRPr>
              </a:p>
            </p:txBody>
          </p:sp>
        </p:grpSp>
        <p:sp>
          <p:nvSpPr>
            <p:cNvPr id="57" name="矩形 56"/>
            <p:cNvSpPr/>
            <p:nvPr/>
          </p:nvSpPr>
          <p:spPr>
            <a:xfrm>
              <a:off x="1350194" y="1334496"/>
              <a:ext cx="588002" cy="35053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smtClean="0">
                  <a:latin typeface="微软雅黑" pitchFamily="34" charset="-122"/>
                  <a:ea typeface="微软雅黑" pitchFamily="34" charset="-122"/>
                </a:rPr>
                <a:t>方向</a:t>
              </a:r>
              <a:endParaRPr lang="zh-CN" altLang="en-US" sz="2000" b="1" dirty="0">
                <a:latin typeface="微软雅黑" pitchFamily="34" charset="-122"/>
                <a:ea typeface="微软雅黑" pitchFamily="34" charset="-122"/>
              </a:endParaRPr>
            </a:p>
          </p:txBody>
        </p:sp>
        <p:sp>
          <p:nvSpPr>
            <p:cNvPr id="19" name="文本框 269"/>
            <p:cNvSpPr txBox="1"/>
            <p:nvPr/>
          </p:nvSpPr>
          <p:spPr>
            <a:xfrm flipH="1">
              <a:off x="1584593" y="3357568"/>
              <a:ext cx="6169645" cy="307776"/>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fontAlgn="auto">
                <a:spcBef>
                  <a:spcPts val="0"/>
                </a:spcBef>
                <a:spcAft>
                  <a:spcPts val="0"/>
                </a:spcAft>
              </a:pPr>
              <a:r>
                <a:rPr lang="zh-CN" altLang="en-US" sz="1600" dirty="0" smtClean="0">
                  <a:latin typeface="微软雅黑" pitchFamily="34" charset="-122"/>
                  <a:ea typeface="微软雅黑" pitchFamily="34" charset="-122"/>
                </a:rPr>
                <a:t>       </a:t>
              </a:r>
            </a:p>
          </p:txBody>
        </p:sp>
      </p:grpSp>
      <p:cxnSp>
        <p:nvCxnSpPr>
          <p:cNvPr id="20" name="直接连接符 19"/>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772868" y="161501"/>
            <a:ext cx="3972562" cy="461665"/>
          </a:xfrm>
          <a:prstGeom prst="rect">
            <a:avLst/>
          </a:prstGeom>
          <a:noFill/>
        </p:spPr>
        <p:txBody>
          <a:bodyPr wrap="none" rtlCol="0">
            <a:spAutoFit/>
          </a:bodyPr>
          <a:lstStyle/>
          <a:p>
            <a:pPr lvl="0">
              <a:defRPr/>
            </a:pPr>
            <a:r>
              <a:rPr lang="zh-CN" altLang="en-US" sz="2400" b="1" dirty="0" smtClean="0">
                <a:solidFill>
                  <a:srgbClr val="000000"/>
                </a:solidFill>
                <a:latin typeface="微软雅黑" pitchFamily="34" charset="-122"/>
                <a:ea typeface="微软雅黑" pitchFamily="34" charset="-122"/>
              </a:rPr>
              <a:t>三、研究</a:t>
            </a:r>
            <a:r>
              <a:rPr lang="zh-CN" altLang="en-US" sz="2400" b="1" dirty="0">
                <a:solidFill>
                  <a:srgbClr val="000000"/>
                </a:solidFill>
                <a:latin typeface="微软雅黑" pitchFamily="34" charset="-122"/>
                <a:ea typeface="微软雅黑" pitchFamily="34" charset="-122"/>
              </a:rPr>
              <a:t>团队</a:t>
            </a:r>
            <a:r>
              <a:rPr lang="en-US" altLang="zh-CN" sz="2400" b="1" dirty="0">
                <a:solidFill>
                  <a:srgbClr val="000000"/>
                </a:solidFill>
                <a:latin typeface="微软雅黑" pitchFamily="34" charset="-122"/>
                <a:ea typeface="微软雅黑" pitchFamily="34" charset="-122"/>
              </a:rPr>
              <a:t>—</a:t>
            </a:r>
            <a:r>
              <a:rPr lang="en-US" altLang="zh-CN" sz="2400" b="1" dirty="0" smtClean="0">
                <a:solidFill>
                  <a:srgbClr val="000000"/>
                </a:solidFill>
                <a:latin typeface="微软雅黑" pitchFamily="34" charset="-122"/>
                <a:ea typeface="微软雅黑" pitchFamily="34" charset="-122"/>
              </a:rPr>
              <a:t>04</a:t>
            </a:r>
            <a:r>
              <a:rPr lang="zh-CN" altLang="en-US" sz="2400" b="1" dirty="0" smtClean="0">
                <a:solidFill>
                  <a:srgbClr val="000000"/>
                </a:solidFill>
                <a:latin typeface="微软雅黑" pitchFamily="34" charset="-122"/>
                <a:ea typeface="微软雅黑" pitchFamily="34" charset="-122"/>
              </a:rPr>
              <a:t>研究方向</a:t>
            </a:r>
            <a:endParaRPr lang="zh-CN" altLang="en-US" sz="2400" b="1" dirty="0">
              <a:solidFill>
                <a:prstClr val="black"/>
              </a:solidFill>
              <a:latin typeface="微软雅黑"/>
              <a:ea typeface="微软雅黑"/>
            </a:endParaRPr>
          </a:p>
        </p:txBody>
      </p:sp>
      <p:sp>
        <p:nvSpPr>
          <p:cNvPr id="5" name="圆角矩形 4"/>
          <p:cNvSpPr/>
          <p:nvPr/>
        </p:nvSpPr>
        <p:spPr>
          <a:xfrm>
            <a:off x="4118861" y="702587"/>
            <a:ext cx="2877927" cy="359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黑体" panose="02010609060101010101" pitchFamily="49" charset="-122"/>
                <a:ea typeface="黑体" panose="02010609060101010101" pitchFamily="49" charset="-122"/>
              </a:rPr>
              <a:t>邹城食用菌标准体系构架图</a:t>
            </a:r>
            <a:endParaRPr lang="zh-CN" altLang="en-US" sz="1400" dirty="0">
              <a:latin typeface="黑体" panose="02010609060101010101" pitchFamily="49" charset="-122"/>
              <a:ea typeface="黑体" panose="02010609060101010101" pitchFamily="49" charset="-122"/>
            </a:endParaRPr>
          </a:p>
        </p:txBody>
      </p:sp>
      <p:sp>
        <p:nvSpPr>
          <p:cNvPr id="31" name="圆角矩形 30"/>
          <p:cNvSpPr/>
          <p:nvPr/>
        </p:nvSpPr>
        <p:spPr>
          <a:xfrm>
            <a:off x="6595852" y="1140433"/>
            <a:ext cx="1656184" cy="3520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黑体" panose="02010609060101010101" pitchFamily="49" charset="-122"/>
                <a:ea typeface="黑体" panose="02010609060101010101" pitchFamily="49" charset="-122"/>
              </a:rPr>
              <a:t>基础通用标准</a:t>
            </a:r>
            <a:endParaRPr lang="zh-CN" altLang="en-US" sz="1400" dirty="0">
              <a:latin typeface="黑体" panose="02010609060101010101" pitchFamily="49" charset="-122"/>
              <a:ea typeface="黑体" panose="02010609060101010101" pitchFamily="49" charset="-122"/>
            </a:endParaRPr>
          </a:p>
        </p:txBody>
      </p:sp>
      <p:sp>
        <p:nvSpPr>
          <p:cNvPr id="33" name="圆角矩形 32"/>
          <p:cNvSpPr/>
          <p:nvPr/>
        </p:nvSpPr>
        <p:spPr>
          <a:xfrm>
            <a:off x="1334811" y="2026209"/>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黑体" panose="02010609060101010101" pitchFamily="49" charset="-122"/>
                <a:ea typeface="黑体" panose="02010609060101010101" pitchFamily="49" charset="-122"/>
              </a:rPr>
              <a:t>产业服务</a:t>
            </a:r>
            <a:endParaRPr lang="zh-CN" altLang="en-US" sz="1400" dirty="0">
              <a:latin typeface="黑体" panose="02010609060101010101" pitchFamily="49" charset="-122"/>
              <a:ea typeface="黑体" panose="02010609060101010101" pitchFamily="49" charset="-122"/>
            </a:endParaRPr>
          </a:p>
        </p:txBody>
      </p:sp>
      <p:sp>
        <p:nvSpPr>
          <p:cNvPr id="34" name="圆角矩形 33"/>
          <p:cNvSpPr/>
          <p:nvPr/>
        </p:nvSpPr>
        <p:spPr>
          <a:xfrm>
            <a:off x="2498531" y="2071339"/>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黑体" panose="02010609060101010101" pitchFamily="49" charset="-122"/>
                <a:ea typeface="黑体" panose="02010609060101010101" pitchFamily="49" charset="-122"/>
              </a:rPr>
              <a:t>生产研发</a:t>
            </a:r>
            <a:endParaRPr lang="zh-CN" altLang="en-US" sz="1400" dirty="0">
              <a:latin typeface="黑体" panose="02010609060101010101" pitchFamily="49" charset="-122"/>
              <a:ea typeface="黑体" panose="02010609060101010101" pitchFamily="49" charset="-122"/>
            </a:endParaRPr>
          </a:p>
        </p:txBody>
      </p:sp>
      <p:sp>
        <p:nvSpPr>
          <p:cNvPr id="35" name="圆角矩形 34"/>
          <p:cNvSpPr/>
          <p:nvPr/>
        </p:nvSpPr>
        <p:spPr>
          <a:xfrm>
            <a:off x="3498310" y="2092572"/>
            <a:ext cx="327882" cy="1162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黑体" panose="02010609060101010101" pitchFamily="49" charset="-122"/>
                <a:ea typeface="黑体" panose="02010609060101010101" pitchFamily="49" charset="-122"/>
              </a:rPr>
              <a:t>质量控制</a:t>
            </a:r>
            <a:endParaRPr lang="zh-CN" altLang="en-US" sz="1400" dirty="0">
              <a:latin typeface="黑体" panose="02010609060101010101" pitchFamily="49" charset="-122"/>
              <a:ea typeface="黑体" panose="02010609060101010101" pitchFamily="49" charset="-122"/>
            </a:endParaRPr>
          </a:p>
        </p:txBody>
      </p:sp>
      <p:sp>
        <p:nvSpPr>
          <p:cNvPr id="36" name="圆角矩形 35"/>
          <p:cNvSpPr/>
          <p:nvPr/>
        </p:nvSpPr>
        <p:spPr>
          <a:xfrm>
            <a:off x="4983694" y="2061119"/>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黑体" panose="02010609060101010101" pitchFamily="49" charset="-122"/>
                <a:ea typeface="黑体" panose="02010609060101010101" pitchFamily="49" charset="-122"/>
              </a:rPr>
              <a:t>产品流通</a:t>
            </a:r>
            <a:endParaRPr lang="zh-CN" altLang="en-US" sz="1400" dirty="0">
              <a:latin typeface="黑体" panose="02010609060101010101" pitchFamily="49" charset="-122"/>
              <a:ea typeface="黑体" panose="02010609060101010101" pitchFamily="49" charset="-122"/>
            </a:endParaRPr>
          </a:p>
        </p:txBody>
      </p:sp>
      <p:sp>
        <p:nvSpPr>
          <p:cNvPr id="37" name="圆角矩形 36"/>
          <p:cNvSpPr/>
          <p:nvPr/>
        </p:nvSpPr>
        <p:spPr>
          <a:xfrm>
            <a:off x="6210407" y="2033157"/>
            <a:ext cx="327882" cy="126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黑体" panose="02010609060101010101" pitchFamily="49" charset="-122"/>
                <a:ea typeface="黑体" panose="02010609060101010101" pitchFamily="49" charset="-122"/>
              </a:rPr>
              <a:t>产品深加工</a:t>
            </a:r>
            <a:endParaRPr lang="zh-CN" altLang="en-US" sz="1400" dirty="0">
              <a:latin typeface="黑体" panose="02010609060101010101" pitchFamily="49" charset="-122"/>
              <a:ea typeface="黑体" panose="02010609060101010101" pitchFamily="49" charset="-122"/>
            </a:endParaRPr>
          </a:p>
        </p:txBody>
      </p:sp>
      <p:sp>
        <p:nvSpPr>
          <p:cNvPr id="38" name="圆角矩形 37"/>
          <p:cNvSpPr/>
          <p:nvPr/>
        </p:nvSpPr>
        <p:spPr>
          <a:xfrm>
            <a:off x="7182235" y="2020421"/>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黑体" panose="02010609060101010101" pitchFamily="49" charset="-122"/>
                <a:ea typeface="黑体" panose="02010609060101010101" pitchFamily="49" charset="-122"/>
              </a:rPr>
              <a:t>生产设备</a:t>
            </a:r>
            <a:endParaRPr lang="zh-CN" altLang="en-US" sz="1400" dirty="0">
              <a:latin typeface="黑体" panose="02010609060101010101" pitchFamily="49" charset="-122"/>
              <a:ea typeface="黑体" panose="02010609060101010101" pitchFamily="49" charset="-122"/>
            </a:endParaRPr>
          </a:p>
        </p:txBody>
      </p:sp>
      <p:sp>
        <p:nvSpPr>
          <p:cNvPr id="39" name="圆角矩形 38"/>
          <p:cNvSpPr/>
          <p:nvPr/>
        </p:nvSpPr>
        <p:spPr>
          <a:xfrm>
            <a:off x="8049904" y="2050188"/>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黑体" panose="02010609060101010101" pitchFamily="49" charset="-122"/>
                <a:ea typeface="黑体" panose="02010609060101010101" pitchFamily="49" charset="-122"/>
              </a:rPr>
              <a:t>生态环保</a:t>
            </a:r>
            <a:endParaRPr lang="zh-CN" altLang="en-US" sz="1400" dirty="0">
              <a:latin typeface="黑体" panose="02010609060101010101" pitchFamily="49" charset="-122"/>
              <a:ea typeface="黑体" panose="02010609060101010101" pitchFamily="49" charset="-122"/>
            </a:endParaRPr>
          </a:p>
        </p:txBody>
      </p:sp>
      <p:sp>
        <p:nvSpPr>
          <p:cNvPr id="40" name="圆角矩形 39"/>
          <p:cNvSpPr/>
          <p:nvPr/>
        </p:nvSpPr>
        <p:spPr>
          <a:xfrm>
            <a:off x="982266" y="3603491"/>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产业布局</a:t>
            </a:r>
            <a:endParaRPr lang="zh-CN" altLang="en-US" sz="1200" dirty="0">
              <a:latin typeface="黑体" panose="02010609060101010101" pitchFamily="49" charset="-122"/>
              <a:ea typeface="黑体" panose="02010609060101010101" pitchFamily="49" charset="-122"/>
            </a:endParaRPr>
          </a:p>
        </p:txBody>
      </p:sp>
      <p:sp>
        <p:nvSpPr>
          <p:cNvPr id="41" name="圆角矩形 40"/>
          <p:cNvSpPr/>
          <p:nvPr/>
        </p:nvSpPr>
        <p:spPr>
          <a:xfrm>
            <a:off x="4813950" y="3595747"/>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批发零售</a:t>
            </a:r>
            <a:endParaRPr lang="zh-CN" altLang="en-US" sz="1200" dirty="0">
              <a:latin typeface="黑体" panose="02010609060101010101" pitchFamily="49" charset="-122"/>
              <a:ea typeface="黑体" panose="02010609060101010101" pitchFamily="49" charset="-122"/>
            </a:endParaRPr>
          </a:p>
        </p:txBody>
      </p:sp>
      <p:sp>
        <p:nvSpPr>
          <p:cNvPr id="42" name="圆角矩形 41"/>
          <p:cNvSpPr/>
          <p:nvPr/>
        </p:nvSpPr>
        <p:spPr>
          <a:xfrm>
            <a:off x="6036328" y="3592401"/>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深加工技术</a:t>
            </a:r>
            <a:endParaRPr lang="zh-CN" altLang="en-US" sz="1200" dirty="0">
              <a:latin typeface="黑体" panose="02010609060101010101" pitchFamily="49" charset="-122"/>
              <a:ea typeface="黑体" panose="02010609060101010101" pitchFamily="49" charset="-122"/>
            </a:endParaRPr>
          </a:p>
        </p:txBody>
      </p:sp>
      <p:sp>
        <p:nvSpPr>
          <p:cNvPr id="43" name="圆角矩形 42"/>
          <p:cNvSpPr/>
          <p:nvPr/>
        </p:nvSpPr>
        <p:spPr>
          <a:xfrm>
            <a:off x="6372533" y="3596273"/>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深加工产品</a:t>
            </a:r>
            <a:endParaRPr lang="zh-CN" altLang="en-US" sz="1200" dirty="0">
              <a:latin typeface="黑体" panose="02010609060101010101" pitchFamily="49" charset="-122"/>
              <a:ea typeface="黑体" panose="02010609060101010101" pitchFamily="49" charset="-122"/>
            </a:endParaRPr>
          </a:p>
        </p:txBody>
      </p:sp>
      <p:sp>
        <p:nvSpPr>
          <p:cNvPr id="44" name="圆角矩形 43"/>
          <p:cNvSpPr/>
          <p:nvPr/>
        </p:nvSpPr>
        <p:spPr>
          <a:xfrm>
            <a:off x="7017170" y="3580828"/>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生产车间建设</a:t>
            </a:r>
            <a:endParaRPr lang="zh-CN" altLang="en-US" sz="1200" dirty="0">
              <a:latin typeface="黑体" panose="02010609060101010101" pitchFamily="49" charset="-122"/>
              <a:ea typeface="黑体" panose="02010609060101010101" pitchFamily="49" charset="-122"/>
            </a:endParaRPr>
          </a:p>
        </p:txBody>
      </p:sp>
      <p:sp>
        <p:nvSpPr>
          <p:cNvPr id="45" name="圆角矩形 44"/>
          <p:cNvSpPr/>
          <p:nvPr/>
        </p:nvSpPr>
        <p:spPr>
          <a:xfrm>
            <a:off x="7331431" y="3580829"/>
            <a:ext cx="327882" cy="12158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生产机械装备</a:t>
            </a:r>
            <a:endParaRPr lang="zh-CN" altLang="en-US" sz="1200" dirty="0">
              <a:latin typeface="黑体" panose="02010609060101010101" pitchFamily="49" charset="-122"/>
              <a:ea typeface="黑体" panose="02010609060101010101" pitchFamily="49" charset="-122"/>
            </a:endParaRPr>
          </a:p>
        </p:txBody>
      </p:sp>
      <p:sp>
        <p:nvSpPr>
          <p:cNvPr id="85" name="圆角矩形 84"/>
          <p:cNvSpPr/>
          <p:nvPr/>
        </p:nvSpPr>
        <p:spPr>
          <a:xfrm>
            <a:off x="7893303" y="3603491"/>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废料的再利用</a:t>
            </a:r>
            <a:endParaRPr lang="zh-CN" altLang="en-US" sz="1200" dirty="0">
              <a:latin typeface="黑体" panose="02010609060101010101" pitchFamily="49" charset="-122"/>
              <a:ea typeface="黑体" panose="02010609060101010101" pitchFamily="49" charset="-122"/>
            </a:endParaRPr>
          </a:p>
        </p:txBody>
      </p:sp>
      <p:sp>
        <p:nvSpPr>
          <p:cNvPr id="86" name="圆角矩形 85"/>
          <p:cNvSpPr/>
          <p:nvPr/>
        </p:nvSpPr>
        <p:spPr>
          <a:xfrm>
            <a:off x="8242030" y="3588211"/>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废水处理</a:t>
            </a:r>
            <a:endParaRPr lang="zh-CN" altLang="en-US" sz="1200" dirty="0">
              <a:latin typeface="黑体" panose="02010609060101010101" pitchFamily="49" charset="-122"/>
              <a:ea typeface="黑体" panose="02010609060101010101" pitchFamily="49" charset="-122"/>
            </a:endParaRPr>
          </a:p>
        </p:txBody>
      </p:sp>
      <p:sp>
        <p:nvSpPr>
          <p:cNvPr id="87" name="圆角矩形 86"/>
          <p:cNvSpPr/>
          <p:nvPr/>
        </p:nvSpPr>
        <p:spPr>
          <a:xfrm>
            <a:off x="1310148" y="3603491"/>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产业基本服务</a:t>
            </a:r>
            <a:endParaRPr lang="zh-CN" altLang="en-US" sz="1200" dirty="0">
              <a:latin typeface="黑体" panose="02010609060101010101" pitchFamily="49" charset="-122"/>
              <a:ea typeface="黑体" panose="02010609060101010101" pitchFamily="49" charset="-122"/>
            </a:endParaRPr>
          </a:p>
        </p:txBody>
      </p:sp>
      <p:sp>
        <p:nvSpPr>
          <p:cNvPr id="88" name="圆角矩形 87"/>
          <p:cNvSpPr/>
          <p:nvPr/>
        </p:nvSpPr>
        <p:spPr>
          <a:xfrm>
            <a:off x="4463094" y="3596170"/>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仓储物流</a:t>
            </a:r>
            <a:endParaRPr lang="zh-CN" altLang="en-US" sz="1200" dirty="0">
              <a:latin typeface="黑体" panose="02010609060101010101" pitchFamily="49" charset="-122"/>
              <a:ea typeface="黑体" panose="02010609060101010101" pitchFamily="49" charset="-122"/>
            </a:endParaRPr>
          </a:p>
        </p:txBody>
      </p:sp>
      <p:sp>
        <p:nvSpPr>
          <p:cNvPr id="89" name="圆角矩形 88"/>
          <p:cNvSpPr/>
          <p:nvPr/>
        </p:nvSpPr>
        <p:spPr>
          <a:xfrm>
            <a:off x="5170270" y="3603490"/>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电子商务</a:t>
            </a:r>
            <a:endParaRPr lang="zh-CN" altLang="en-US" sz="1200" dirty="0">
              <a:latin typeface="黑体" panose="02010609060101010101" pitchFamily="49" charset="-122"/>
              <a:ea typeface="黑体" panose="02010609060101010101" pitchFamily="49" charset="-122"/>
            </a:endParaRPr>
          </a:p>
        </p:txBody>
      </p:sp>
      <p:sp>
        <p:nvSpPr>
          <p:cNvPr id="90" name="圆角矩形 89"/>
          <p:cNvSpPr/>
          <p:nvPr/>
        </p:nvSpPr>
        <p:spPr>
          <a:xfrm>
            <a:off x="1635207" y="3605091"/>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社会化服务</a:t>
            </a:r>
            <a:endParaRPr lang="zh-CN" altLang="en-US" sz="1200" dirty="0">
              <a:latin typeface="黑体" panose="02010609060101010101" pitchFamily="49" charset="-122"/>
              <a:ea typeface="黑体" panose="02010609060101010101" pitchFamily="49" charset="-122"/>
            </a:endParaRPr>
          </a:p>
        </p:txBody>
      </p:sp>
      <p:sp>
        <p:nvSpPr>
          <p:cNvPr id="91" name="圆角矩形 90"/>
          <p:cNvSpPr/>
          <p:nvPr/>
        </p:nvSpPr>
        <p:spPr>
          <a:xfrm>
            <a:off x="3233117" y="3612982"/>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产品质量安全</a:t>
            </a:r>
            <a:endParaRPr lang="zh-CN" altLang="en-US" sz="1200" dirty="0">
              <a:latin typeface="黑体" panose="02010609060101010101" pitchFamily="49" charset="-122"/>
              <a:ea typeface="黑体" panose="02010609060101010101" pitchFamily="49" charset="-122"/>
            </a:endParaRPr>
          </a:p>
        </p:txBody>
      </p:sp>
      <p:sp>
        <p:nvSpPr>
          <p:cNvPr id="92" name="圆角矩形 91"/>
          <p:cNvSpPr/>
          <p:nvPr/>
        </p:nvSpPr>
        <p:spPr>
          <a:xfrm>
            <a:off x="3556630" y="3612981"/>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优质产品</a:t>
            </a:r>
            <a:endParaRPr lang="zh-CN" altLang="en-US" sz="1200" dirty="0">
              <a:latin typeface="黑体" panose="02010609060101010101" pitchFamily="49" charset="-122"/>
              <a:ea typeface="黑体" panose="02010609060101010101" pitchFamily="49" charset="-122"/>
            </a:endParaRPr>
          </a:p>
        </p:txBody>
      </p:sp>
      <p:sp>
        <p:nvSpPr>
          <p:cNvPr id="93" name="圆角矩形 92"/>
          <p:cNvSpPr/>
          <p:nvPr/>
        </p:nvSpPr>
        <p:spPr>
          <a:xfrm>
            <a:off x="3903880" y="3612981"/>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黑体" panose="02010609060101010101" pitchFamily="49" charset="-122"/>
                <a:ea typeface="黑体" panose="02010609060101010101" pitchFamily="49" charset="-122"/>
              </a:rPr>
              <a:t>检验</a:t>
            </a:r>
            <a:r>
              <a:rPr lang="zh-CN" altLang="en-US" sz="1200" dirty="0" smtClean="0">
                <a:latin typeface="黑体" panose="02010609060101010101" pitchFamily="49" charset="-122"/>
                <a:ea typeface="黑体" panose="02010609060101010101" pitchFamily="49" charset="-122"/>
              </a:rPr>
              <a:t>检测</a:t>
            </a:r>
            <a:endParaRPr lang="zh-CN" altLang="en-US" sz="1200" dirty="0">
              <a:latin typeface="黑体" panose="02010609060101010101" pitchFamily="49" charset="-122"/>
              <a:ea typeface="黑体" panose="02010609060101010101" pitchFamily="49" charset="-122"/>
            </a:endParaRPr>
          </a:p>
        </p:txBody>
      </p:sp>
      <p:sp>
        <p:nvSpPr>
          <p:cNvPr id="94" name="圆角矩形 93"/>
          <p:cNvSpPr/>
          <p:nvPr/>
        </p:nvSpPr>
        <p:spPr>
          <a:xfrm>
            <a:off x="2316286" y="3588212"/>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菌种研发生产</a:t>
            </a:r>
            <a:endParaRPr lang="zh-CN" altLang="en-US" sz="1200" dirty="0">
              <a:latin typeface="黑体" panose="02010609060101010101" pitchFamily="49" charset="-122"/>
              <a:ea typeface="黑体" panose="02010609060101010101" pitchFamily="49" charset="-122"/>
            </a:endParaRPr>
          </a:p>
        </p:txBody>
      </p:sp>
      <p:sp>
        <p:nvSpPr>
          <p:cNvPr id="95" name="圆角矩形 94"/>
          <p:cNvSpPr/>
          <p:nvPr/>
        </p:nvSpPr>
        <p:spPr>
          <a:xfrm>
            <a:off x="2643081" y="3594461"/>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生产技术规范</a:t>
            </a:r>
            <a:endParaRPr lang="zh-CN" altLang="en-US" sz="1200" dirty="0">
              <a:latin typeface="黑体" panose="02010609060101010101" pitchFamily="49" charset="-122"/>
              <a:ea typeface="黑体" panose="02010609060101010101" pitchFamily="49" charset="-122"/>
            </a:endParaRPr>
          </a:p>
        </p:txBody>
      </p:sp>
      <p:sp>
        <p:nvSpPr>
          <p:cNvPr id="7" name="下箭头 6"/>
          <p:cNvSpPr/>
          <p:nvPr/>
        </p:nvSpPr>
        <p:spPr>
          <a:xfrm>
            <a:off x="1310148" y="3252746"/>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下箭头 95"/>
          <p:cNvSpPr/>
          <p:nvPr/>
        </p:nvSpPr>
        <p:spPr>
          <a:xfrm>
            <a:off x="2501098" y="3271846"/>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下箭头 96"/>
          <p:cNvSpPr/>
          <p:nvPr/>
        </p:nvSpPr>
        <p:spPr>
          <a:xfrm>
            <a:off x="3518954" y="3264390"/>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下箭头 97"/>
          <p:cNvSpPr/>
          <p:nvPr/>
        </p:nvSpPr>
        <p:spPr>
          <a:xfrm>
            <a:off x="5004704" y="3274569"/>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下箭头 98"/>
          <p:cNvSpPr/>
          <p:nvPr/>
        </p:nvSpPr>
        <p:spPr>
          <a:xfrm>
            <a:off x="6210407" y="3274901"/>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下箭头 99"/>
          <p:cNvSpPr/>
          <p:nvPr/>
        </p:nvSpPr>
        <p:spPr>
          <a:xfrm>
            <a:off x="7177931" y="3251907"/>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下箭头 100"/>
          <p:cNvSpPr/>
          <p:nvPr/>
        </p:nvSpPr>
        <p:spPr>
          <a:xfrm>
            <a:off x="8067382" y="3278897"/>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下箭头 101"/>
          <p:cNvSpPr/>
          <p:nvPr/>
        </p:nvSpPr>
        <p:spPr>
          <a:xfrm>
            <a:off x="3493215" y="1712360"/>
            <a:ext cx="324251" cy="370840"/>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下箭头 102"/>
          <p:cNvSpPr/>
          <p:nvPr/>
        </p:nvSpPr>
        <p:spPr>
          <a:xfrm>
            <a:off x="4979706" y="1706333"/>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下箭头 103"/>
          <p:cNvSpPr/>
          <p:nvPr/>
        </p:nvSpPr>
        <p:spPr>
          <a:xfrm>
            <a:off x="2511613" y="1713391"/>
            <a:ext cx="324251" cy="338360"/>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下箭头 104"/>
          <p:cNvSpPr/>
          <p:nvPr/>
        </p:nvSpPr>
        <p:spPr>
          <a:xfrm>
            <a:off x="6210407" y="1722829"/>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下箭头 105"/>
          <p:cNvSpPr/>
          <p:nvPr/>
        </p:nvSpPr>
        <p:spPr>
          <a:xfrm>
            <a:off x="1346657" y="1685792"/>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下箭头 106"/>
          <p:cNvSpPr/>
          <p:nvPr/>
        </p:nvSpPr>
        <p:spPr>
          <a:xfrm>
            <a:off x="7187931" y="1695992"/>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下箭头 107"/>
          <p:cNvSpPr/>
          <p:nvPr/>
        </p:nvSpPr>
        <p:spPr>
          <a:xfrm>
            <a:off x="8051719" y="1704236"/>
            <a:ext cx="324251" cy="328921"/>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下箭头 116"/>
          <p:cNvSpPr/>
          <p:nvPr/>
        </p:nvSpPr>
        <p:spPr>
          <a:xfrm rot="16200000">
            <a:off x="5935764" y="843173"/>
            <a:ext cx="324251" cy="953979"/>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流程图: 过程 115"/>
          <p:cNvSpPr/>
          <p:nvPr/>
        </p:nvSpPr>
        <p:spPr>
          <a:xfrm>
            <a:off x="5439598" y="1085933"/>
            <a:ext cx="162660" cy="486399"/>
          </a:xfrm>
          <a:prstGeom prst="flowChartProcess">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lumMod val="65000"/>
                  </a:schemeClr>
                </a:solidFill>
              </a:ln>
              <a:solidFill>
                <a:schemeClr val="bg1"/>
              </a:solidFill>
            </a:endParaRPr>
          </a:p>
        </p:txBody>
      </p:sp>
      <p:sp>
        <p:nvSpPr>
          <p:cNvPr id="120" name="流程图: 过程 119"/>
          <p:cNvSpPr/>
          <p:nvPr/>
        </p:nvSpPr>
        <p:spPr>
          <a:xfrm>
            <a:off x="1427493" y="1579804"/>
            <a:ext cx="6854927" cy="126115"/>
          </a:xfrm>
          <a:prstGeom prst="flowChartProcess">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lumMod val="65000"/>
                  </a:schemeClr>
                </a:solidFill>
              </a:ln>
              <a:solidFill>
                <a:schemeClr val="bg1"/>
              </a:solidFill>
            </a:endParaRPr>
          </a:p>
        </p:txBody>
      </p:sp>
      <p:sp>
        <p:nvSpPr>
          <p:cNvPr id="121" name="圆角矩形 120"/>
          <p:cNvSpPr/>
          <p:nvPr/>
        </p:nvSpPr>
        <p:spPr>
          <a:xfrm>
            <a:off x="5492795" y="3603490"/>
            <a:ext cx="327882" cy="1200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黑体" panose="02010609060101010101" pitchFamily="49" charset="-122"/>
                <a:ea typeface="黑体" panose="02010609060101010101" pitchFamily="49" charset="-122"/>
              </a:rPr>
              <a:t>售后服务</a:t>
            </a:r>
            <a:endParaRPr lang="zh-CN" altLang="en-US" sz="1200" dirty="0">
              <a:latin typeface="黑体" panose="02010609060101010101" pitchFamily="49" charset="-122"/>
              <a:ea typeface="黑体" panose="02010609060101010101" pitchFamily="49" charset="-122"/>
            </a:endParaRPr>
          </a:p>
        </p:txBody>
      </p:sp>
      <p:sp>
        <p:nvSpPr>
          <p:cNvPr id="122" name="下箭头 121"/>
          <p:cNvSpPr/>
          <p:nvPr/>
        </p:nvSpPr>
        <p:spPr>
          <a:xfrm rot="5400000">
            <a:off x="4778322" y="829982"/>
            <a:ext cx="324251" cy="998300"/>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圆角矩形 122"/>
          <p:cNvSpPr/>
          <p:nvPr/>
        </p:nvSpPr>
        <p:spPr>
          <a:xfrm>
            <a:off x="2774878" y="1132475"/>
            <a:ext cx="1656184" cy="3520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黑体" panose="02010609060101010101" pitchFamily="49" charset="-122"/>
                <a:ea typeface="黑体" panose="02010609060101010101" pitchFamily="49" charset="-122"/>
              </a:rPr>
              <a:t>法律法规要求</a:t>
            </a:r>
            <a:endParaRPr lang="zh-CN" altLang="en-US" sz="1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500"/>
                                        <p:tgtEl>
                                          <p:spTgt spid="20"/>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2"/>
                                        </p:tgtEl>
                                        <p:attrNameLst>
                                          <p:attrName>style.visibility</p:attrName>
                                        </p:attrNameLst>
                                      </p:cBhvr>
                                      <p:to>
                                        <p:strVal val="visible"/>
                                      </p:to>
                                    </p:set>
                                    <p:anim calcmode="lin" valueType="num">
                                      <p:cBhvr>
                                        <p:cTn id="15" dur="4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22"/>
                                        </p:tgtEl>
                                        <p:attrNameLst>
                                          <p:attrName>ppt_y</p:attrName>
                                        </p:attrNameLst>
                                      </p:cBhvr>
                                      <p:tavLst>
                                        <p:tav tm="0">
                                          <p:val>
                                            <p:strVal val="#ppt_y"/>
                                          </p:val>
                                        </p:tav>
                                        <p:tav tm="100000">
                                          <p:val>
                                            <p:strVal val="#ppt_y"/>
                                          </p:val>
                                        </p:tav>
                                      </p:tavLst>
                                    </p:anim>
                                    <p:anim calcmode="lin" valueType="num">
                                      <p:cBhvr>
                                        <p:cTn id="17" dur="4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22"/>
                                        </p:tgtEl>
                                      </p:cBhvr>
                                    </p:animEffect>
                                  </p:childTnLst>
                                </p:cTn>
                              </p:par>
                            </p:childTnLst>
                          </p:cTn>
                        </p:par>
                        <p:par>
                          <p:cTn id="20" fill="hold">
                            <p:stCondLst>
                              <p:cond delay="148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1980"/>
                            </p:stCondLst>
                            <p:childTnLst>
                              <p:par>
                                <p:cTn id="25" presetID="10" presetClass="entr" presetSubtype="0" fill="hold" grpId="0" nodeType="afterEffect">
                                  <p:stCondLst>
                                    <p:cond delay="0"/>
                                  </p:stCondLst>
                                  <p:childTnLst>
                                    <p:set>
                                      <p:cBhvr>
                                        <p:cTn id="26" dur="1" fill="hold">
                                          <p:stCondLst>
                                            <p:cond delay="0"/>
                                          </p:stCondLst>
                                        </p:cTn>
                                        <p:tgtEl>
                                          <p:spTgt spid="116"/>
                                        </p:tgtEl>
                                        <p:attrNameLst>
                                          <p:attrName>style.visibility</p:attrName>
                                        </p:attrNameLst>
                                      </p:cBhvr>
                                      <p:to>
                                        <p:strVal val="visible"/>
                                      </p:to>
                                    </p:set>
                                    <p:animEffect transition="in" filter="fade">
                                      <p:cBhvr>
                                        <p:cTn id="27" dur="500"/>
                                        <p:tgtEl>
                                          <p:spTgt spid="116"/>
                                        </p:tgtEl>
                                      </p:cBhvr>
                                    </p:animEffect>
                                  </p:childTnLst>
                                </p:cTn>
                              </p:par>
                            </p:childTnLst>
                          </p:cTn>
                        </p:par>
                        <p:par>
                          <p:cTn id="28" fill="hold">
                            <p:stCondLst>
                              <p:cond delay="2480"/>
                            </p:stCondLst>
                            <p:childTnLst>
                              <p:par>
                                <p:cTn id="29" presetID="10" presetClass="entr" presetSubtype="0" fill="hold" grpId="0" nodeType="afterEffect">
                                  <p:stCondLst>
                                    <p:cond delay="0"/>
                                  </p:stCondLst>
                                  <p:childTnLst>
                                    <p:set>
                                      <p:cBhvr>
                                        <p:cTn id="30" dur="1" fill="hold">
                                          <p:stCondLst>
                                            <p:cond delay="0"/>
                                          </p:stCondLst>
                                        </p:cTn>
                                        <p:tgtEl>
                                          <p:spTgt spid="122"/>
                                        </p:tgtEl>
                                        <p:attrNameLst>
                                          <p:attrName>style.visibility</p:attrName>
                                        </p:attrNameLst>
                                      </p:cBhvr>
                                      <p:to>
                                        <p:strVal val="visible"/>
                                      </p:to>
                                    </p:set>
                                    <p:animEffect transition="in" filter="fade">
                                      <p:cBhvr>
                                        <p:cTn id="31" dur="500"/>
                                        <p:tgtEl>
                                          <p:spTgt spid="122"/>
                                        </p:tgtEl>
                                      </p:cBhvr>
                                    </p:animEffect>
                                  </p:childTnLst>
                                </p:cTn>
                              </p:par>
                            </p:childTnLst>
                          </p:cTn>
                        </p:par>
                        <p:par>
                          <p:cTn id="32" fill="hold">
                            <p:stCondLst>
                              <p:cond delay="2980"/>
                            </p:stCondLst>
                            <p:childTnLst>
                              <p:par>
                                <p:cTn id="33" presetID="10" presetClass="entr" presetSubtype="0" fill="hold" grpId="0" nodeType="afterEffect">
                                  <p:stCondLst>
                                    <p:cond delay="0"/>
                                  </p:stCondLst>
                                  <p:childTnLst>
                                    <p:set>
                                      <p:cBhvr>
                                        <p:cTn id="34" dur="1" fill="hold">
                                          <p:stCondLst>
                                            <p:cond delay="0"/>
                                          </p:stCondLst>
                                        </p:cTn>
                                        <p:tgtEl>
                                          <p:spTgt spid="123"/>
                                        </p:tgtEl>
                                        <p:attrNameLst>
                                          <p:attrName>style.visibility</p:attrName>
                                        </p:attrNameLst>
                                      </p:cBhvr>
                                      <p:to>
                                        <p:strVal val="visible"/>
                                      </p:to>
                                    </p:set>
                                    <p:animEffect transition="in" filter="fade">
                                      <p:cBhvr>
                                        <p:cTn id="35" dur="500"/>
                                        <p:tgtEl>
                                          <p:spTgt spid="123"/>
                                        </p:tgtEl>
                                      </p:cBhvr>
                                    </p:animEffect>
                                  </p:childTnLst>
                                </p:cTn>
                              </p:par>
                            </p:childTnLst>
                          </p:cTn>
                        </p:par>
                        <p:par>
                          <p:cTn id="36" fill="hold">
                            <p:stCondLst>
                              <p:cond delay="3480"/>
                            </p:stCondLst>
                            <p:childTnLst>
                              <p:par>
                                <p:cTn id="37" presetID="10" presetClass="entr" presetSubtype="0"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fade">
                                      <p:cBhvr>
                                        <p:cTn id="39" dur="500"/>
                                        <p:tgtEl>
                                          <p:spTgt spid="117"/>
                                        </p:tgtEl>
                                      </p:cBhvr>
                                    </p:animEffect>
                                  </p:childTnLst>
                                </p:cTn>
                              </p:par>
                            </p:childTnLst>
                          </p:cTn>
                        </p:par>
                        <p:par>
                          <p:cTn id="40" fill="hold">
                            <p:stCondLst>
                              <p:cond delay="3980"/>
                            </p:stCondLst>
                            <p:childTnLst>
                              <p:par>
                                <p:cTn id="41" presetID="10"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4480"/>
                            </p:stCondLst>
                            <p:childTnLst>
                              <p:par>
                                <p:cTn id="45" presetID="10" presetClass="entr" presetSubtype="0" fill="hold" grpId="0" nodeType="afterEffect">
                                  <p:stCondLst>
                                    <p:cond delay="0"/>
                                  </p:stCondLst>
                                  <p:childTnLst>
                                    <p:set>
                                      <p:cBhvr>
                                        <p:cTn id="46" dur="1" fill="hold">
                                          <p:stCondLst>
                                            <p:cond delay="0"/>
                                          </p:stCondLst>
                                        </p:cTn>
                                        <p:tgtEl>
                                          <p:spTgt spid="120"/>
                                        </p:tgtEl>
                                        <p:attrNameLst>
                                          <p:attrName>style.visibility</p:attrName>
                                        </p:attrNameLst>
                                      </p:cBhvr>
                                      <p:to>
                                        <p:strVal val="visible"/>
                                      </p:to>
                                    </p:set>
                                    <p:animEffect transition="in" filter="fade">
                                      <p:cBhvr>
                                        <p:cTn id="47" dur="500"/>
                                        <p:tgtEl>
                                          <p:spTgt spid="120"/>
                                        </p:tgtEl>
                                      </p:cBhvr>
                                    </p:animEffect>
                                  </p:childTnLst>
                                </p:cTn>
                              </p:par>
                            </p:childTnLst>
                          </p:cTn>
                        </p:par>
                        <p:par>
                          <p:cTn id="48" fill="hold">
                            <p:stCondLst>
                              <p:cond delay="4980"/>
                            </p:stCondLst>
                            <p:childTnLst>
                              <p:par>
                                <p:cTn id="49" presetID="10" presetClass="entr" presetSubtype="0" fill="hold" grpId="0" nodeType="afterEffect">
                                  <p:stCondLst>
                                    <p:cond delay="0"/>
                                  </p:stCondLst>
                                  <p:childTnLst>
                                    <p:set>
                                      <p:cBhvr>
                                        <p:cTn id="50" dur="1" fill="hold">
                                          <p:stCondLst>
                                            <p:cond delay="0"/>
                                          </p:stCondLst>
                                        </p:cTn>
                                        <p:tgtEl>
                                          <p:spTgt spid="106"/>
                                        </p:tgtEl>
                                        <p:attrNameLst>
                                          <p:attrName>style.visibility</p:attrName>
                                        </p:attrNameLst>
                                      </p:cBhvr>
                                      <p:to>
                                        <p:strVal val="visible"/>
                                      </p:to>
                                    </p:set>
                                    <p:animEffect transition="in" filter="fade">
                                      <p:cBhvr>
                                        <p:cTn id="51" dur="500"/>
                                        <p:tgtEl>
                                          <p:spTgt spid="106"/>
                                        </p:tgtEl>
                                      </p:cBhvr>
                                    </p:animEffect>
                                  </p:childTnLst>
                                </p:cTn>
                              </p:par>
                            </p:childTnLst>
                          </p:cTn>
                        </p:par>
                        <p:par>
                          <p:cTn id="52" fill="hold">
                            <p:stCondLst>
                              <p:cond delay="5480"/>
                            </p:stCondLst>
                            <p:childTnLst>
                              <p:par>
                                <p:cTn id="53" presetID="10" presetClass="entr" presetSubtype="0"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childTnLst>
                          </p:cTn>
                        </p:par>
                        <p:par>
                          <p:cTn id="56" fill="hold">
                            <p:stCondLst>
                              <p:cond delay="5980"/>
                            </p:stCondLst>
                            <p:childTnLst>
                              <p:par>
                                <p:cTn id="57" presetID="10" presetClass="entr" presetSubtype="0"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childTnLst>
                                </p:cTn>
                              </p:par>
                            </p:childTnLst>
                          </p:cTn>
                        </p:par>
                        <p:par>
                          <p:cTn id="60" fill="hold">
                            <p:stCondLst>
                              <p:cond delay="6480"/>
                            </p:stCondLst>
                            <p:childTnLst>
                              <p:par>
                                <p:cTn id="61" presetID="10" presetClass="entr" presetSubtype="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fade">
                                      <p:cBhvr>
                                        <p:cTn id="66" dur="500"/>
                                        <p:tgtEl>
                                          <p:spTgt spid="8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fade">
                                      <p:cBhvr>
                                        <p:cTn id="69" dur="500"/>
                                        <p:tgtEl>
                                          <p:spTgt spid="90"/>
                                        </p:tgtEl>
                                      </p:cBhvr>
                                    </p:animEffect>
                                  </p:childTnLst>
                                </p:cTn>
                              </p:par>
                            </p:childTnLst>
                          </p:cTn>
                        </p:par>
                        <p:par>
                          <p:cTn id="70" fill="hold">
                            <p:stCondLst>
                              <p:cond delay="6980"/>
                            </p:stCondLst>
                            <p:childTnLst>
                              <p:par>
                                <p:cTn id="71" presetID="10" presetClass="entr" presetSubtype="0" fill="hold" grpId="0" nodeType="afterEffect">
                                  <p:stCondLst>
                                    <p:cond delay="0"/>
                                  </p:stCondLst>
                                  <p:childTnLst>
                                    <p:set>
                                      <p:cBhvr>
                                        <p:cTn id="72" dur="1" fill="hold">
                                          <p:stCondLst>
                                            <p:cond delay="0"/>
                                          </p:stCondLst>
                                        </p:cTn>
                                        <p:tgtEl>
                                          <p:spTgt spid="104"/>
                                        </p:tgtEl>
                                        <p:attrNameLst>
                                          <p:attrName>style.visibility</p:attrName>
                                        </p:attrNameLst>
                                      </p:cBhvr>
                                      <p:to>
                                        <p:strVal val="visible"/>
                                      </p:to>
                                    </p:set>
                                    <p:animEffect transition="in" filter="fade">
                                      <p:cBhvr>
                                        <p:cTn id="73" dur="500"/>
                                        <p:tgtEl>
                                          <p:spTgt spid="104"/>
                                        </p:tgtEl>
                                      </p:cBhvr>
                                    </p:animEffect>
                                  </p:childTnLst>
                                </p:cTn>
                              </p:par>
                            </p:childTnLst>
                          </p:cTn>
                        </p:par>
                        <p:par>
                          <p:cTn id="74" fill="hold">
                            <p:stCondLst>
                              <p:cond delay="7480"/>
                            </p:stCondLst>
                            <p:childTnLst>
                              <p:par>
                                <p:cTn id="75" presetID="10" presetClass="entr" presetSubtype="0"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childTnLst>
                          </p:cTn>
                        </p:par>
                        <p:par>
                          <p:cTn id="78" fill="hold">
                            <p:stCondLst>
                              <p:cond delay="7980"/>
                            </p:stCondLst>
                            <p:childTnLst>
                              <p:par>
                                <p:cTn id="79" presetID="10" presetClass="entr" presetSubtype="0" fill="hold" grpId="0" nodeType="afterEffect">
                                  <p:stCondLst>
                                    <p:cond delay="0"/>
                                  </p:stCondLst>
                                  <p:childTnLst>
                                    <p:set>
                                      <p:cBhvr>
                                        <p:cTn id="80" dur="1" fill="hold">
                                          <p:stCondLst>
                                            <p:cond delay="0"/>
                                          </p:stCondLst>
                                        </p:cTn>
                                        <p:tgtEl>
                                          <p:spTgt spid="96"/>
                                        </p:tgtEl>
                                        <p:attrNameLst>
                                          <p:attrName>style.visibility</p:attrName>
                                        </p:attrNameLst>
                                      </p:cBhvr>
                                      <p:to>
                                        <p:strVal val="visible"/>
                                      </p:to>
                                    </p:set>
                                    <p:animEffect transition="in" filter="fade">
                                      <p:cBhvr>
                                        <p:cTn id="81" dur="500"/>
                                        <p:tgtEl>
                                          <p:spTgt spid="96"/>
                                        </p:tgtEl>
                                      </p:cBhvr>
                                    </p:animEffect>
                                  </p:childTnLst>
                                </p:cTn>
                              </p:par>
                            </p:childTnLst>
                          </p:cTn>
                        </p:par>
                        <p:par>
                          <p:cTn id="82" fill="hold">
                            <p:stCondLst>
                              <p:cond delay="8480"/>
                            </p:stCondLst>
                            <p:childTnLst>
                              <p:par>
                                <p:cTn id="83" presetID="10" presetClass="entr" presetSubtype="0" fill="hold" grpId="0" nodeType="afterEffect">
                                  <p:stCondLst>
                                    <p:cond delay="0"/>
                                  </p:stCondLst>
                                  <p:childTnLst>
                                    <p:set>
                                      <p:cBhvr>
                                        <p:cTn id="84" dur="1" fill="hold">
                                          <p:stCondLst>
                                            <p:cond delay="0"/>
                                          </p:stCondLst>
                                        </p:cTn>
                                        <p:tgtEl>
                                          <p:spTgt spid="94"/>
                                        </p:tgtEl>
                                        <p:attrNameLst>
                                          <p:attrName>style.visibility</p:attrName>
                                        </p:attrNameLst>
                                      </p:cBhvr>
                                      <p:to>
                                        <p:strVal val="visible"/>
                                      </p:to>
                                    </p:set>
                                    <p:animEffect transition="in" filter="fade">
                                      <p:cBhvr>
                                        <p:cTn id="85" dur="500"/>
                                        <p:tgtEl>
                                          <p:spTgt spid="9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5"/>
                                        </p:tgtEl>
                                        <p:attrNameLst>
                                          <p:attrName>style.visibility</p:attrName>
                                        </p:attrNameLst>
                                      </p:cBhvr>
                                      <p:to>
                                        <p:strVal val="visible"/>
                                      </p:to>
                                    </p:set>
                                    <p:animEffect transition="in" filter="fade">
                                      <p:cBhvr>
                                        <p:cTn id="88" dur="500"/>
                                        <p:tgtEl>
                                          <p:spTgt spid="95"/>
                                        </p:tgtEl>
                                      </p:cBhvr>
                                    </p:animEffect>
                                  </p:childTnLst>
                                </p:cTn>
                              </p:par>
                            </p:childTnLst>
                          </p:cTn>
                        </p:par>
                        <p:par>
                          <p:cTn id="89" fill="hold">
                            <p:stCondLst>
                              <p:cond delay="8980"/>
                            </p:stCondLst>
                            <p:childTnLst>
                              <p:par>
                                <p:cTn id="90" presetID="10" presetClass="entr" presetSubtype="0" fill="hold" grpId="0" nodeType="afterEffect">
                                  <p:stCondLst>
                                    <p:cond delay="0"/>
                                  </p:stCondLst>
                                  <p:childTnLst>
                                    <p:set>
                                      <p:cBhvr>
                                        <p:cTn id="91" dur="1" fill="hold">
                                          <p:stCondLst>
                                            <p:cond delay="0"/>
                                          </p:stCondLst>
                                        </p:cTn>
                                        <p:tgtEl>
                                          <p:spTgt spid="102"/>
                                        </p:tgtEl>
                                        <p:attrNameLst>
                                          <p:attrName>style.visibility</p:attrName>
                                        </p:attrNameLst>
                                      </p:cBhvr>
                                      <p:to>
                                        <p:strVal val="visible"/>
                                      </p:to>
                                    </p:set>
                                    <p:animEffect transition="in" filter="fade">
                                      <p:cBhvr>
                                        <p:cTn id="92" dur="500"/>
                                        <p:tgtEl>
                                          <p:spTgt spid="102"/>
                                        </p:tgtEl>
                                      </p:cBhvr>
                                    </p:animEffect>
                                  </p:childTnLst>
                                </p:cTn>
                              </p:par>
                            </p:childTnLst>
                          </p:cTn>
                        </p:par>
                        <p:par>
                          <p:cTn id="93" fill="hold">
                            <p:stCondLst>
                              <p:cond delay="9480"/>
                            </p:stCondLst>
                            <p:childTnLst>
                              <p:par>
                                <p:cTn id="94" presetID="10" presetClass="entr" presetSubtype="0" fill="hold" grpId="0" nodeType="after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500"/>
                                        <p:tgtEl>
                                          <p:spTgt spid="35"/>
                                        </p:tgtEl>
                                      </p:cBhvr>
                                    </p:animEffect>
                                  </p:childTnLst>
                                </p:cTn>
                              </p:par>
                            </p:childTnLst>
                          </p:cTn>
                        </p:par>
                        <p:par>
                          <p:cTn id="97" fill="hold">
                            <p:stCondLst>
                              <p:cond delay="9980"/>
                            </p:stCondLst>
                            <p:childTnLst>
                              <p:par>
                                <p:cTn id="98" presetID="10" presetClass="entr" presetSubtype="0" fill="hold" grpId="0" nodeType="afterEffect">
                                  <p:stCondLst>
                                    <p:cond delay="0"/>
                                  </p:stCondLst>
                                  <p:childTnLst>
                                    <p:set>
                                      <p:cBhvr>
                                        <p:cTn id="99" dur="1" fill="hold">
                                          <p:stCondLst>
                                            <p:cond delay="0"/>
                                          </p:stCondLst>
                                        </p:cTn>
                                        <p:tgtEl>
                                          <p:spTgt spid="97"/>
                                        </p:tgtEl>
                                        <p:attrNameLst>
                                          <p:attrName>style.visibility</p:attrName>
                                        </p:attrNameLst>
                                      </p:cBhvr>
                                      <p:to>
                                        <p:strVal val="visible"/>
                                      </p:to>
                                    </p:set>
                                    <p:animEffect transition="in" filter="fade">
                                      <p:cBhvr>
                                        <p:cTn id="100" dur="500"/>
                                        <p:tgtEl>
                                          <p:spTgt spid="97"/>
                                        </p:tgtEl>
                                      </p:cBhvr>
                                    </p:animEffect>
                                  </p:childTnLst>
                                </p:cTn>
                              </p:par>
                            </p:childTnLst>
                          </p:cTn>
                        </p:par>
                        <p:par>
                          <p:cTn id="101" fill="hold">
                            <p:stCondLst>
                              <p:cond delay="10480"/>
                            </p:stCondLst>
                            <p:childTnLst>
                              <p:par>
                                <p:cTn id="102" presetID="10" presetClass="entr" presetSubtype="0" fill="hold" grpId="0" nodeType="afterEffect">
                                  <p:stCondLst>
                                    <p:cond delay="0"/>
                                  </p:stCondLst>
                                  <p:childTnLst>
                                    <p:set>
                                      <p:cBhvr>
                                        <p:cTn id="103" dur="1" fill="hold">
                                          <p:stCondLst>
                                            <p:cond delay="0"/>
                                          </p:stCondLst>
                                        </p:cTn>
                                        <p:tgtEl>
                                          <p:spTgt spid="91"/>
                                        </p:tgtEl>
                                        <p:attrNameLst>
                                          <p:attrName>style.visibility</p:attrName>
                                        </p:attrNameLst>
                                      </p:cBhvr>
                                      <p:to>
                                        <p:strVal val="visible"/>
                                      </p:to>
                                    </p:set>
                                    <p:animEffect transition="in" filter="fade">
                                      <p:cBhvr>
                                        <p:cTn id="104" dur="500"/>
                                        <p:tgtEl>
                                          <p:spTgt spid="91"/>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92"/>
                                        </p:tgtEl>
                                        <p:attrNameLst>
                                          <p:attrName>style.visibility</p:attrName>
                                        </p:attrNameLst>
                                      </p:cBhvr>
                                      <p:to>
                                        <p:strVal val="visible"/>
                                      </p:to>
                                    </p:set>
                                    <p:animEffect transition="in" filter="fade">
                                      <p:cBhvr>
                                        <p:cTn id="107" dur="500"/>
                                        <p:tgtEl>
                                          <p:spTgt spid="92"/>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93"/>
                                        </p:tgtEl>
                                        <p:attrNameLst>
                                          <p:attrName>style.visibility</p:attrName>
                                        </p:attrNameLst>
                                      </p:cBhvr>
                                      <p:to>
                                        <p:strVal val="visible"/>
                                      </p:to>
                                    </p:set>
                                    <p:animEffect transition="in" filter="fade">
                                      <p:cBhvr>
                                        <p:cTn id="110" dur="500"/>
                                        <p:tgtEl>
                                          <p:spTgt spid="93"/>
                                        </p:tgtEl>
                                      </p:cBhvr>
                                    </p:animEffect>
                                  </p:childTnLst>
                                </p:cTn>
                              </p:par>
                            </p:childTnLst>
                          </p:cTn>
                        </p:par>
                        <p:par>
                          <p:cTn id="111" fill="hold">
                            <p:stCondLst>
                              <p:cond delay="10980"/>
                            </p:stCondLst>
                            <p:childTnLst>
                              <p:par>
                                <p:cTn id="112" presetID="10" presetClass="entr" presetSubtype="0" fill="hold" grpId="0" nodeType="afterEffect">
                                  <p:stCondLst>
                                    <p:cond delay="0"/>
                                  </p:stCondLst>
                                  <p:childTnLst>
                                    <p:set>
                                      <p:cBhvr>
                                        <p:cTn id="113" dur="1" fill="hold">
                                          <p:stCondLst>
                                            <p:cond delay="0"/>
                                          </p:stCondLst>
                                        </p:cTn>
                                        <p:tgtEl>
                                          <p:spTgt spid="103"/>
                                        </p:tgtEl>
                                        <p:attrNameLst>
                                          <p:attrName>style.visibility</p:attrName>
                                        </p:attrNameLst>
                                      </p:cBhvr>
                                      <p:to>
                                        <p:strVal val="visible"/>
                                      </p:to>
                                    </p:set>
                                    <p:animEffect transition="in" filter="fade">
                                      <p:cBhvr>
                                        <p:cTn id="114" dur="500"/>
                                        <p:tgtEl>
                                          <p:spTgt spid="103"/>
                                        </p:tgtEl>
                                      </p:cBhvr>
                                    </p:animEffect>
                                  </p:childTnLst>
                                </p:cTn>
                              </p:par>
                            </p:childTnLst>
                          </p:cTn>
                        </p:par>
                        <p:par>
                          <p:cTn id="115" fill="hold">
                            <p:stCondLst>
                              <p:cond delay="11480"/>
                            </p:stCondLst>
                            <p:childTnLst>
                              <p:par>
                                <p:cTn id="116" presetID="10" presetClass="entr" presetSubtype="0" fill="hold" grpId="0" nodeType="afterEffect">
                                  <p:stCondLst>
                                    <p:cond delay="0"/>
                                  </p:stCondLst>
                                  <p:childTnLst>
                                    <p:set>
                                      <p:cBhvr>
                                        <p:cTn id="117" dur="1" fill="hold">
                                          <p:stCondLst>
                                            <p:cond delay="0"/>
                                          </p:stCondLst>
                                        </p:cTn>
                                        <p:tgtEl>
                                          <p:spTgt spid="36"/>
                                        </p:tgtEl>
                                        <p:attrNameLst>
                                          <p:attrName>style.visibility</p:attrName>
                                        </p:attrNameLst>
                                      </p:cBhvr>
                                      <p:to>
                                        <p:strVal val="visible"/>
                                      </p:to>
                                    </p:set>
                                    <p:animEffect transition="in" filter="fade">
                                      <p:cBhvr>
                                        <p:cTn id="118" dur="500"/>
                                        <p:tgtEl>
                                          <p:spTgt spid="36"/>
                                        </p:tgtEl>
                                      </p:cBhvr>
                                    </p:animEffect>
                                  </p:childTnLst>
                                </p:cTn>
                              </p:par>
                            </p:childTnLst>
                          </p:cTn>
                        </p:par>
                        <p:par>
                          <p:cTn id="119" fill="hold">
                            <p:stCondLst>
                              <p:cond delay="11980"/>
                            </p:stCondLst>
                            <p:childTnLst>
                              <p:par>
                                <p:cTn id="120" presetID="10" presetClass="entr" presetSubtype="0" fill="hold" grpId="0" nodeType="afterEffect">
                                  <p:stCondLst>
                                    <p:cond delay="0"/>
                                  </p:stCondLst>
                                  <p:childTnLst>
                                    <p:set>
                                      <p:cBhvr>
                                        <p:cTn id="121" dur="1" fill="hold">
                                          <p:stCondLst>
                                            <p:cond delay="0"/>
                                          </p:stCondLst>
                                        </p:cTn>
                                        <p:tgtEl>
                                          <p:spTgt spid="98"/>
                                        </p:tgtEl>
                                        <p:attrNameLst>
                                          <p:attrName>style.visibility</p:attrName>
                                        </p:attrNameLst>
                                      </p:cBhvr>
                                      <p:to>
                                        <p:strVal val="visible"/>
                                      </p:to>
                                    </p:set>
                                    <p:animEffect transition="in" filter="fade">
                                      <p:cBhvr>
                                        <p:cTn id="122" dur="500"/>
                                        <p:tgtEl>
                                          <p:spTgt spid="98"/>
                                        </p:tgtEl>
                                      </p:cBhvr>
                                    </p:animEffect>
                                  </p:childTnLst>
                                </p:cTn>
                              </p:par>
                            </p:childTnLst>
                          </p:cTn>
                        </p:par>
                        <p:par>
                          <p:cTn id="123" fill="hold">
                            <p:stCondLst>
                              <p:cond delay="12480"/>
                            </p:stCondLst>
                            <p:childTnLst>
                              <p:par>
                                <p:cTn id="124" presetID="10" presetClass="entr" presetSubtype="0" fill="hold" grpId="0" nodeType="afterEffect">
                                  <p:stCondLst>
                                    <p:cond delay="0"/>
                                  </p:stCondLst>
                                  <p:childTnLst>
                                    <p:set>
                                      <p:cBhvr>
                                        <p:cTn id="125" dur="1" fill="hold">
                                          <p:stCondLst>
                                            <p:cond delay="0"/>
                                          </p:stCondLst>
                                        </p:cTn>
                                        <p:tgtEl>
                                          <p:spTgt spid="88"/>
                                        </p:tgtEl>
                                        <p:attrNameLst>
                                          <p:attrName>style.visibility</p:attrName>
                                        </p:attrNameLst>
                                      </p:cBhvr>
                                      <p:to>
                                        <p:strVal val="visible"/>
                                      </p:to>
                                    </p:set>
                                    <p:animEffect transition="in" filter="fade">
                                      <p:cBhvr>
                                        <p:cTn id="126" dur="500"/>
                                        <p:tgtEl>
                                          <p:spTgt spid="88"/>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1"/>
                                        </p:tgtEl>
                                        <p:attrNameLst>
                                          <p:attrName>style.visibility</p:attrName>
                                        </p:attrNameLst>
                                      </p:cBhvr>
                                      <p:to>
                                        <p:strVal val="visible"/>
                                      </p:to>
                                    </p:set>
                                    <p:animEffect transition="in" filter="fade">
                                      <p:cBhvr>
                                        <p:cTn id="129" dur="500"/>
                                        <p:tgtEl>
                                          <p:spTgt spid="41"/>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89"/>
                                        </p:tgtEl>
                                        <p:attrNameLst>
                                          <p:attrName>style.visibility</p:attrName>
                                        </p:attrNameLst>
                                      </p:cBhvr>
                                      <p:to>
                                        <p:strVal val="visible"/>
                                      </p:to>
                                    </p:set>
                                    <p:animEffect transition="in" filter="fade">
                                      <p:cBhvr>
                                        <p:cTn id="132" dur="500"/>
                                        <p:tgtEl>
                                          <p:spTgt spid="89"/>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121"/>
                                        </p:tgtEl>
                                        <p:attrNameLst>
                                          <p:attrName>style.visibility</p:attrName>
                                        </p:attrNameLst>
                                      </p:cBhvr>
                                      <p:to>
                                        <p:strVal val="visible"/>
                                      </p:to>
                                    </p:set>
                                    <p:animEffect transition="in" filter="fade">
                                      <p:cBhvr>
                                        <p:cTn id="135" dur="500"/>
                                        <p:tgtEl>
                                          <p:spTgt spid="121"/>
                                        </p:tgtEl>
                                      </p:cBhvr>
                                    </p:animEffect>
                                  </p:childTnLst>
                                </p:cTn>
                              </p:par>
                            </p:childTnLst>
                          </p:cTn>
                        </p:par>
                        <p:par>
                          <p:cTn id="136" fill="hold">
                            <p:stCondLst>
                              <p:cond delay="12980"/>
                            </p:stCondLst>
                            <p:childTnLst>
                              <p:par>
                                <p:cTn id="137" presetID="10" presetClass="entr" presetSubtype="0" fill="hold" grpId="0" nodeType="afterEffect">
                                  <p:stCondLst>
                                    <p:cond delay="0"/>
                                  </p:stCondLst>
                                  <p:childTnLst>
                                    <p:set>
                                      <p:cBhvr>
                                        <p:cTn id="138" dur="1" fill="hold">
                                          <p:stCondLst>
                                            <p:cond delay="0"/>
                                          </p:stCondLst>
                                        </p:cTn>
                                        <p:tgtEl>
                                          <p:spTgt spid="105"/>
                                        </p:tgtEl>
                                        <p:attrNameLst>
                                          <p:attrName>style.visibility</p:attrName>
                                        </p:attrNameLst>
                                      </p:cBhvr>
                                      <p:to>
                                        <p:strVal val="visible"/>
                                      </p:to>
                                    </p:set>
                                    <p:animEffect transition="in" filter="fade">
                                      <p:cBhvr>
                                        <p:cTn id="139" dur="500"/>
                                        <p:tgtEl>
                                          <p:spTgt spid="105"/>
                                        </p:tgtEl>
                                      </p:cBhvr>
                                    </p:animEffect>
                                  </p:childTnLst>
                                </p:cTn>
                              </p:par>
                            </p:childTnLst>
                          </p:cTn>
                        </p:par>
                        <p:par>
                          <p:cTn id="140" fill="hold">
                            <p:stCondLst>
                              <p:cond delay="13480"/>
                            </p:stCondLst>
                            <p:childTnLst>
                              <p:par>
                                <p:cTn id="141" presetID="10" presetClass="entr" presetSubtype="0" fill="hold" grpId="0" nodeType="afterEffect">
                                  <p:stCondLst>
                                    <p:cond delay="0"/>
                                  </p:stCondLst>
                                  <p:childTnLst>
                                    <p:set>
                                      <p:cBhvr>
                                        <p:cTn id="142" dur="1" fill="hold">
                                          <p:stCondLst>
                                            <p:cond delay="0"/>
                                          </p:stCondLst>
                                        </p:cTn>
                                        <p:tgtEl>
                                          <p:spTgt spid="37"/>
                                        </p:tgtEl>
                                        <p:attrNameLst>
                                          <p:attrName>style.visibility</p:attrName>
                                        </p:attrNameLst>
                                      </p:cBhvr>
                                      <p:to>
                                        <p:strVal val="visible"/>
                                      </p:to>
                                    </p:set>
                                    <p:animEffect transition="in" filter="fade">
                                      <p:cBhvr>
                                        <p:cTn id="143" dur="500"/>
                                        <p:tgtEl>
                                          <p:spTgt spid="37"/>
                                        </p:tgtEl>
                                      </p:cBhvr>
                                    </p:animEffect>
                                  </p:childTnLst>
                                </p:cTn>
                              </p:par>
                            </p:childTnLst>
                          </p:cTn>
                        </p:par>
                        <p:par>
                          <p:cTn id="144" fill="hold">
                            <p:stCondLst>
                              <p:cond delay="13980"/>
                            </p:stCondLst>
                            <p:childTnLst>
                              <p:par>
                                <p:cTn id="145" presetID="10" presetClass="entr" presetSubtype="0" fill="hold" grpId="0" nodeType="afterEffect">
                                  <p:stCondLst>
                                    <p:cond delay="0"/>
                                  </p:stCondLst>
                                  <p:childTnLst>
                                    <p:set>
                                      <p:cBhvr>
                                        <p:cTn id="146" dur="1" fill="hold">
                                          <p:stCondLst>
                                            <p:cond delay="0"/>
                                          </p:stCondLst>
                                        </p:cTn>
                                        <p:tgtEl>
                                          <p:spTgt spid="99"/>
                                        </p:tgtEl>
                                        <p:attrNameLst>
                                          <p:attrName>style.visibility</p:attrName>
                                        </p:attrNameLst>
                                      </p:cBhvr>
                                      <p:to>
                                        <p:strVal val="visible"/>
                                      </p:to>
                                    </p:set>
                                    <p:animEffect transition="in" filter="fade">
                                      <p:cBhvr>
                                        <p:cTn id="147" dur="500"/>
                                        <p:tgtEl>
                                          <p:spTgt spid="99"/>
                                        </p:tgtEl>
                                      </p:cBhvr>
                                    </p:animEffect>
                                  </p:childTnLst>
                                </p:cTn>
                              </p:par>
                            </p:childTnLst>
                          </p:cTn>
                        </p:par>
                        <p:par>
                          <p:cTn id="148" fill="hold">
                            <p:stCondLst>
                              <p:cond delay="14480"/>
                            </p:stCondLst>
                            <p:childTnLst>
                              <p:par>
                                <p:cTn id="149" presetID="10" presetClass="entr" presetSubtype="0" fill="hold" grpId="0" nodeType="afterEffect">
                                  <p:stCondLst>
                                    <p:cond delay="0"/>
                                  </p:stCondLst>
                                  <p:childTnLst>
                                    <p:set>
                                      <p:cBhvr>
                                        <p:cTn id="150" dur="1" fill="hold">
                                          <p:stCondLst>
                                            <p:cond delay="0"/>
                                          </p:stCondLst>
                                        </p:cTn>
                                        <p:tgtEl>
                                          <p:spTgt spid="42"/>
                                        </p:tgtEl>
                                        <p:attrNameLst>
                                          <p:attrName>style.visibility</p:attrName>
                                        </p:attrNameLst>
                                      </p:cBhvr>
                                      <p:to>
                                        <p:strVal val="visible"/>
                                      </p:to>
                                    </p:set>
                                    <p:animEffect transition="in" filter="fade">
                                      <p:cBhvr>
                                        <p:cTn id="151" dur="500"/>
                                        <p:tgtEl>
                                          <p:spTgt spid="42"/>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43"/>
                                        </p:tgtEl>
                                        <p:attrNameLst>
                                          <p:attrName>style.visibility</p:attrName>
                                        </p:attrNameLst>
                                      </p:cBhvr>
                                      <p:to>
                                        <p:strVal val="visible"/>
                                      </p:to>
                                    </p:set>
                                    <p:animEffect transition="in" filter="fade">
                                      <p:cBhvr>
                                        <p:cTn id="154" dur="500"/>
                                        <p:tgtEl>
                                          <p:spTgt spid="43"/>
                                        </p:tgtEl>
                                      </p:cBhvr>
                                    </p:animEffect>
                                  </p:childTnLst>
                                </p:cTn>
                              </p:par>
                            </p:childTnLst>
                          </p:cTn>
                        </p:par>
                        <p:par>
                          <p:cTn id="155" fill="hold">
                            <p:stCondLst>
                              <p:cond delay="14980"/>
                            </p:stCondLst>
                            <p:childTnLst>
                              <p:par>
                                <p:cTn id="156" presetID="10" presetClass="entr" presetSubtype="0" fill="hold" grpId="0" nodeType="afterEffect">
                                  <p:stCondLst>
                                    <p:cond delay="0"/>
                                  </p:stCondLst>
                                  <p:childTnLst>
                                    <p:set>
                                      <p:cBhvr>
                                        <p:cTn id="157" dur="1" fill="hold">
                                          <p:stCondLst>
                                            <p:cond delay="0"/>
                                          </p:stCondLst>
                                        </p:cTn>
                                        <p:tgtEl>
                                          <p:spTgt spid="107"/>
                                        </p:tgtEl>
                                        <p:attrNameLst>
                                          <p:attrName>style.visibility</p:attrName>
                                        </p:attrNameLst>
                                      </p:cBhvr>
                                      <p:to>
                                        <p:strVal val="visible"/>
                                      </p:to>
                                    </p:set>
                                    <p:animEffect transition="in" filter="fade">
                                      <p:cBhvr>
                                        <p:cTn id="158" dur="500"/>
                                        <p:tgtEl>
                                          <p:spTgt spid="107"/>
                                        </p:tgtEl>
                                      </p:cBhvr>
                                    </p:animEffect>
                                  </p:childTnLst>
                                </p:cTn>
                              </p:par>
                            </p:childTnLst>
                          </p:cTn>
                        </p:par>
                        <p:par>
                          <p:cTn id="159" fill="hold">
                            <p:stCondLst>
                              <p:cond delay="15480"/>
                            </p:stCondLst>
                            <p:childTnLst>
                              <p:par>
                                <p:cTn id="160" presetID="10" presetClass="entr" presetSubtype="0" fill="hold" grpId="0" nodeType="afterEffect">
                                  <p:stCondLst>
                                    <p:cond delay="0"/>
                                  </p:stCondLst>
                                  <p:childTnLst>
                                    <p:set>
                                      <p:cBhvr>
                                        <p:cTn id="161" dur="1" fill="hold">
                                          <p:stCondLst>
                                            <p:cond delay="0"/>
                                          </p:stCondLst>
                                        </p:cTn>
                                        <p:tgtEl>
                                          <p:spTgt spid="38"/>
                                        </p:tgtEl>
                                        <p:attrNameLst>
                                          <p:attrName>style.visibility</p:attrName>
                                        </p:attrNameLst>
                                      </p:cBhvr>
                                      <p:to>
                                        <p:strVal val="visible"/>
                                      </p:to>
                                    </p:set>
                                    <p:animEffect transition="in" filter="fade">
                                      <p:cBhvr>
                                        <p:cTn id="162" dur="500"/>
                                        <p:tgtEl>
                                          <p:spTgt spid="38"/>
                                        </p:tgtEl>
                                      </p:cBhvr>
                                    </p:animEffect>
                                  </p:childTnLst>
                                </p:cTn>
                              </p:par>
                            </p:childTnLst>
                          </p:cTn>
                        </p:par>
                        <p:par>
                          <p:cTn id="163" fill="hold">
                            <p:stCondLst>
                              <p:cond delay="15980"/>
                            </p:stCondLst>
                            <p:childTnLst>
                              <p:par>
                                <p:cTn id="164" presetID="10" presetClass="entr" presetSubtype="0" fill="hold" grpId="0" nodeType="afterEffect">
                                  <p:stCondLst>
                                    <p:cond delay="0"/>
                                  </p:stCondLst>
                                  <p:childTnLst>
                                    <p:set>
                                      <p:cBhvr>
                                        <p:cTn id="165" dur="1" fill="hold">
                                          <p:stCondLst>
                                            <p:cond delay="0"/>
                                          </p:stCondLst>
                                        </p:cTn>
                                        <p:tgtEl>
                                          <p:spTgt spid="100"/>
                                        </p:tgtEl>
                                        <p:attrNameLst>
                                          <p:attrName>style.visibility</p:attrName>
                                        </p:attrNameLst>
                                      </p:cBhvr>
                                      <p:to>
                                        <p:strVal val="visible"/>
                                      </p:to>
                                    </p:set>
                                    <p:animEffect transition="in" filter="fade">
                                      <p:cBhvr>
                                        <p:cTn id="166" dur="500"/>
                                        <p:tgtEl>
                                          <p:spTgt spid="100"/>
                                        </p:tgtEl>
                                      </p:cBhvr>
                                    </p:animEffect>
                                  </p:childTnLst>
                                </p:cTn>
                              </p:par>
                            </p:childTnLst>
                          </p:cTn>
                        </p:par>
                        <p:par>
                          <p:cTn id="167" fill="hold">
                            <p:stCondLst>
                              <p:cond delay="16480"/>
                            </p:stCondLst>
                            <p:childTnLst>
                              <p:par>
                                <p:cTn id="168" presetID="10" presetClass="entr" presetSubtype="0" fill="hold" grpId="0" nodeType="afterEffect">
                                  <p:stCondLst>
                                    <p:cond delay="0"/>
                                  </p:stCondLst>
                                  <p:childTnLst>
                                    <p:set>
                                      <p:cBhvr>
                                        <p:cTn id="169" dur="1" fill="hold">
                                          <p:stCondLst>
                                            <p:cond delay="0"/>
                                          </p:stCondLst>
                                        </p:cTn>
                                        <p:tgtEl>
                                          <p:spTgt spid="44"/>
                                        </p:tgtEl>
                                        <p:attrNameLst>
                                          <p:attrName>style.visibility</p:attrName>
                                        </p:attrNameLst>
                                      </p:cBhvr>
                                      <p:to>
                                        <p:strVal val="visible"/>
                                      </p:to>
                                    </p:set>
                                    <p:animEffect transition="in" filter="fade">
                                      <p:cBhvr>
                                        <p:cTn id="170" dur="500"/>
                                        <p:tgtEl>
                                          <p:spTgt spid="44"/>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45"/>
                                        </p:tgtEl>
                                        <p:attrNameLst>
                                          <p:attrName>style.visibility</p:attrName>
                                        </p:attrNameLst>
                                      </p:cBhvr>
                                      <p:to>
                                        <p:strVal val="visible"/>
                                      </p:to>
                                    </p:set>
                                    <p:animEffect transition="in" filter="fade">
                                      <p:cBhvr>
                                        <p:cTn id="173" dur="500"/>
                                        <p:tgtEl>
                                          <p:spTgt spid="45"/>
                                        </p:tgtEl>
                                      </p:cBhvr>
                                    </p:animEffect>
                                  </p:childTnLst>
                                </p:cTn>
                              </p:par>
                            </p:childTnLst>
                          </p:cTn>
                        </p:par>
                        <p:par>
                          <p:cTn id="174" fill="hold">
                            <p:stCondLst>
                              <p:cond delay="16980"/>
                            </p:stCondLst>
                            <p:childTnLst>
                              <p:par>
                                <p:cTn id="175" presetID="10" presetClass="entr" presetSubtype="0" fill="hold" grpId="0" nodeType="afterEffect">
                                  <p:stCondLst>
                                    <p:cond delay="0"/>
                                  </p:stCondLst>
                                  <p:childTnLst>
                                    <p:set>
                                      <p:cBhvr>
                                        <p:cTn id="176" dur="1" fill="hold">
                                          <p:stCondLst>
                                            <p:cond delay="0"/>
                                          </p:stCondLst>
                                        </p:cTn>
                                        <p:tgtEl>
                                          <p:spTgt spid="108"/>
                                        </p:tgtEl>
                                        <p:attrNameLst>
                                          <p:attrName>style.visibility</p:attrName>
                                        </p:attrNameLst>
                                      </p:cBhvr>
                                      <p:to>
                                        <p:strVal val="visible"/>
                                      </p:to>
                                    </p:set>
                                    <p:animEffect transition="in" filter="fade">
                                      <p:cBhvr>
                                        <p:cTn id="177" dur="500"/>
                                        <p:tgtEl>
                                          <p:spTgt spid="108"/>
                                        </p:tgtEl>
                                      </p:cBhvr>
                                    </p:animEffect>
                                  </p:childTnLst>
                                </p:cTn>
                              </p:par>
                            </p:childTnLst>
                          </p:cTn>
                        </p:par>
                        <p:par>
                          <p:cTn id="178" fill="hold">
                            <p:stCondLst>
                              <p:cond delay="17480"/>
                            </p:stCondLst>
                            <p:childTnLst>
                              <p:par>
                                <p:cTn id="179" presetID="10" presetClass="entr" presetSubtype="0" fill="hold" grpId="0" nodeType="afterEffect">
                                  <p:stCondLst>
                                    <p:cond delay="0"/>
                                  </p:stCondLst>
                                  <p:childTnLst>
                                    <p:set>
                                      <p:cBhvr>
                                        <p:cTn id="180" dur="1" fill="hold">
                                          <p:stCondLst>
                                            <p:cond delay="0"/>
                                          </p:stCondLst>
                                        </p:cTn>
                                        <p:tgtEl>
                                          <p:spTgt spid="39"/>
                                        </p:tgtEl>
                                        <p:attrNameLst>
                                          <p:attrName>style.visibility</p:attrName>
                                        </p:attrNameLst>
                                      </p:cBhvr>
                                      <p:to>
                                        <p:strVal val="visible"/>
                                      </p:to>
                                    </p:set>
                                    <p:animEffect transition="in" filter="fade">
                                      <p:cBhvr>
                                        <p:cTn id="181" dur="500"/>
                                        <p:tgtEl>
                                          <p:spTgt spid="39"/>
                                        </p:tgtEl>
                                      </p:cBhvr>
                                    </p:animEffect>
                                  </p:childTnLst>
                                </p:cTn>
                              </p:par>
                            </p:childTnLst>
                          </p:cTn>
                        </p:par>
                        <p:par>
                          <p:cTn id="182" fill="hold">
                            <p:stCondLst>
                              <p:cond delay="17980"/>
                            </p:stCondLst>
                            <p:childTnLst>
                              <p:par>
                                <p:cTn id="183" presetID="10" presetClass="entr" presetSubtype="0" fill="hold" grpId="0" nodeType="afterEffect">
                                  <p:stCondLst>
                                    <p:cond delay="0"/>
                                  </p:stCondLst>
                                  <p:childTnLst>
                                    <p:set>
                                      <p:cBhvr>
                                        <p:cTn id="184" dur="1" fill="hold">
                                          <p:stCondLst>
                                            <p:cond delay="0"/>
                                          </p:stCondLst>
                                        </p:cTn>
                                        <p:tgtEl>
                                          <p:spTgt spid="101"/>
                                        </p:tgtEl>
                                        <p:attrNameLst>
                                          <p:attrName>style.visibility</p:attrName>
                                        </p:attrNameLst>
                                      </p:cBhvr>
                                      <p:to>
                                        <p:strVal val="visible"/>
                                      </p:to>
                                    </p:set>
                                    <p:animEffect transition="in" filter="fade">
                                      <p:cBhvr>
                                        <p:cTn id="185" dur="500"/>
                                        <p:tgtEl>
                                          <p:spTgt spid="101"/>
                                        </p:tgtEl>
                                      </p:cBhvr>
                                    </p:animEffect>
                                  </p:childTnLst>
                                </p:cTn>
                              </p:par>
                            </p:childTnLst>
                          </p:cTn>
                        </p:par>
                        <p:par>
                          <p:cTn id="186" fill="hold">
                            <p:stCondLst>
                              <p:cond delay="18480"/>
                            </p:stCondLst>
                            <p:childTnLst>
                              <p:par>
                                <p:cTn id="187" presetID="10" presetClass="entr" presetSubtype="0" fill="hold" grpId="0" nodeType="afterEffect">
                                  <p:stCondLst>
                                    <p:cond delay="0"/>
                                  </p:stCondLst>
                                  <p:childTnLst>
                                    <p:set>
                                      <p:cBhvr>
                                        <p:cTn id="188" dur="1" fill="hold">
                                          <p:stCondLst>
                                            <p:cond delay="0"/>
                                          </p:stCondLst>
                                        </p:cTn>
                                        <p:tgtEl>
                                          <p:spTgt spid="85"/>
                                        </p:tgtEl>
                                        <p:attrNameLst>
                                          <p:attrName>style.visibility</p:attrName>
                                        </p:attrNameLst>
                                      </p:cBhvr>
                                      <p:to>
                                        <p:strVal val="visible"/>
                                      </p:to>
                                    </p:set>
                                    <p:animEffect transition="in" filter="fade">
                                      <p:cBhvr>
                                        <p:cTn id="189" dur="500"/>
                                        <p:tgtEl>
                                          <p:spTgt spid="85"/>
                                        </p:tgtEl>
                                      </p:cBhvr>
                                    </p:animEffect>
                                  </p:childTnLst>
                                </p:cTn>
                              </p:par>
                              <p:par>
                                <p:cTn id="190" presetID="10" presetClass="entr" presetSubtype="0" fill="hold" grpId="0" nodeType="withEffect">
                                  <p:stCondLst>
                                    <p:cond delay="0"/>
                                  </p:stCondLst>
                                  <p:childTnLst>
                                    <p:set>
                                      <p:cBhvr>
                                        <p:cTn id="191" dur="1" fill="hold">
                                          <p:stCondLst>
                                            <p:cond delay="0"/>
                                          </p:stCondLst>
                                        </p:cTn>
                                        <p:tgtEl>
                                          <p:spTgt spid="86"/>
                                        </p:tgtEl>
                                        <p:attrNameLst>
                                          <p:attrName>style.visibility</p:attrName>
                                        </p:attrNameLst>
                                      </p:cBhvr>
                                      <p:to>
                                        <p:strVal val="visible"/>
                                      </p:to>
                                    </p:set>
                                    <p:animEffect transition="in" filter="fade">
                                      <p:cBhvr>
                                        <p:cTn id="192"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22" grpId="0"/>
      <p:bldP spid="5" grpId="0" animBg="1"/>
      <p:bldP spid="31"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7"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17" grpId="0" animBg="1"/>
      <p:bldP spid="116" grpId="0" animBg="1"/>
      <p:bldP spid="120" grpId="0" animBg="1"/>
      <p:bldP spid="121" grpId="0" animBg="1"/>
      <p:bldP spid="122" grpId="0" animBg="1"/>
      <p:bldP spid="1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00" name="AutoShape 4"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02" name="AutoShape 6" descr="http://tc.sinaimg.cn/maxwidth.2048/tc.service.weibo.com/p/mmbiz_qpic_cn/bbe5dd7c31318768411066ebd0cee54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2" name="组合 50"/>
          <p:cNvGrpSpPr/>
          <p:nvPr/>
        </p:nvGrpSpPr>
        <p:grpSpPr>
          <a:xfrm>
            <a:off x="234339" y="641750"/>
            <a:ext cx="8298101" cy="4378272"/>
            <a:chOff x="843049" y="738646"/>
            <a:chExt cx="6846308" cy="3261864"/>
          </a:xfrm>
        </p:grpSpPr>
        <p:sp>
          <p:nvSpPr>
            <p:cNvPr id="56" name="圆角矩形 55"/>
            <p:cNvSpPr/>
            <p:nvPr/>
          </p:nvSpPr>
          <p:spPr>
            <a:xfrm>
              <a:off x="1428156" y="955118"/>
              <a:ext cx="6261201" cy="3045392"/>
            </a:xfrm>
            <a:prstGeom prst="roundRect">
              <a:avLst>
                <a:gd name="adj" fmla="val 4465"/>
              </a:avLst>
            </a:prstGeom>
            <a:noFill/>
            <a:ln w="9525" cap="flat" cmpd="sng" algn="ctr">
              <a:solidFill>
                <a:sysClr val="window" lastClr="FFFFFF">
                  <a:lumMod val="65000"/>
                </a:sysClr>
              </a:solidFill>
              <a:prstDash val="solid"/>
            </a:ln>
            <a:effectLst/>
            <a:scene3d>
              <a:camera prst="orthographicFront">
                <a:rot lat="0" lon="0" rev="0"/>
              </a:camera>
              <a:lightRig rig="contrasting" dir="t">
                <a:rot lat="0" lon="0" rev="7800000"/>
              </a:lightRig>
            </a:scene3d>
            <a:sp3d>
              <a:bevelT w="139700" h="139700"/>
            </a:sp3d>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zh-CN"/>
              </a:defPPr>
              <a:lvl1pPr marL="0" algn="l" defTabSz="914400" rtl="0" eaLnBrk="1" latinLnBrk="0" hangingPunct="1">
                <a:defRPr sz="1800" kern="1200">
                  <a:solidFill>
                    <a:sysClr val="window" lastClr="FFFFFF"/>
                  </a:solidFill>
                  <a:latin typeface="Arial"/>
                </a:defRPr>
              </a:lvl1pPr>
              <a:lvl2pPr marL="457200" algn="l" defTabSz="914400" rtl="0" eaLnBrk="1" latinLnBrk="0" hangingPunct="1">
                <a:defRPr sz="1800" kern="1200">
                  <a:solidFill>
                    <a:sysClr val="window" lastClr="FFFFFF"/>
                  </a:solidFill>
                  <a:latin typeface="Arial"/>
                </a:defRPr>
              </a:lvl2pPr>
              <a:lvl3pPr marL="914400" algn="l" defTabSz="914400" rtl="0" eaLnBrk="1" latinLnBrk="0" hangingPunct="1">
                <a:defRPr sz="1800" kern="1200">
                  <a:solidFill>
                    <a:sysClr val="window" lastClr="FFFFFF"/>
                  </a:solidFill>
                  <a:latin typeface="Arial"/>
                </a:defRPr>
              </a:lvl3pPr>
              <a:lvl4pPr marL="1371600" algn="l" defTabSz="914400" rtl="0" eaLnBrk="1" latinLnBrk="0" hangingPunct="1">
                <a:defRPr sz="1800" kern="1200">
                  <a:solidFill>
                    <a:sysClr val="window" lastClr="FFFFFF"/>
                  </a:solidFill>
                  <a:latin typeface="Arial"/>
                </a:defRPr>
              </a:lvl4pPr>
              <a:lvl5pPr marL="1828800" algn="l" defTabSz="914400" rtl="0" eaLnBrk="1" latinLnBrk="0" hangingPunct="1">
                <a:defRPr sz="1800" kern="1200">
                  <a:solidFill>
                    <a:sysClr val="window" lastClr="FFFFFF"/>
                  </a:solidFill>
                  <a:latin typeface="Arial"/>
                </a:defRPr>
              </a:lvl5pPr>
              <a:lvl6pPr marL="2286000" algn="l" defTabSz="914400" rtl="0" eaLnBrk="1" latinLnBrk="0" hangingPunct="1">
                <a:defRPr sz="1800" kern="1200">
                  <a:solidFill>
                    <a:sysClr val="window" lastClr="FFFFFF"/>
                  </a:solidFill>
                  <a:latin typeface="Arial"/>
                </a:defRPr>
              </a:lvl6pPr>
              <a:lvl7pPr marL="2743200" algn="l" defTabSz="914400" rtl="0" eaLnBrk="1" latinLnBrk="0" hangingPunct="1">
                <a:defRPr sz="1800" kern="1200">
                  <a:solidFill>
                    <a:sysClr val="window" lastClr="FFFFFF"/>
                  </a:solidFill>
                  <a:latin typeface="Arial"/>
                </a:defRPr>
              </a:lvl7pPr>
              <a:lvl8pPr marL="3200400" algn="l" defTabSz="914400" rtl="0" eaLnBrk="1" latinLnBrk="0" hangingPunct="1">
                <a:defRPr sz="1800" kern="1200">
                  <a:solidFill>
                    <a:sysClr val="window" lastClr="FFFFFF"/>
                  </a:solidFill>
                  <a:latin typeface="Arial"/>
                </a:defRPr>
              </a:lvl8pPr>
              <a:lvl9pPr marL="3657600" algn="l" defTabSz="914400" rtl="0" eaLnBrk="1" latinLnBrk="0" hangingPunct="1">
                <a:defRPr sz="1800" kern="1200">
                  <a:solidFill>
                    <a:sysClr val="window" lastClr="FFFFFF"/>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nvGrpSpPr>
            <p:cNvPr id="3" name="组合 122"/>
            <p:cNvGrpSpPr/>
            <p:nvPr/>
          </p:nvGrpSpPr>
          <p:grpSpPr>
            <a:xfrm>
              <a:off x="843049" y="738646"/>
              <a:ext cx="1828310" cy="1075010"/>
              <a:chOff x="1010966" y="2505909"/>
              <a:chExt cx="1828310" cy="1075010"/>
            </a:xfrm>
          </p:grpSpPr>
          <p:sp>
            <p:nvSpPr>
              <p:cNvPr id="61" name="流程图: 准备 60"/>
              <p:cNvSpPr/>
              <p:nvPr/>
            </p:nvSpPr>
            <p:spPr>
              <a:xfrm>
                <a:off x="1211785" y="2845417"/>
                <a:ext cx="911943" cy="363634"/>
              </a:xfrm>
              <a:prstGeom prst="flowChartPreparation">
                <a:avLst/>
              </a:prstGeom>
              <a:solidFill>
                <a:sysClr val="window" lastClr="FFFFFF"/>
              </a:solid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ysClr val="window" lastClr="FFFFFF"/>
                    </a:solidFill>
                    <a:latin typeface="Arial"/>
                  </a:defRPr>
                </a:lvl1pPr>
                <a:lvl2pPr marL="457200" algn="l" defTabSz="914400" rtl="0" eaLnBrk="1" latinLnBrk="0" hangingPunct="1">
                  <a:defRPr sz="1800" kern="1200">
                    <a:solidFill>
                      <a:sysClr val="window" lastClr="FFFFFF"/>
                    </a:solidFill>
                    <a:latin typeface="Arial"/>
                  </a:defRPr>
                </a:lvl2pPr>
                <a:lvl3pPr marL="914400" algn="l" defTabSz="914400" rtl="0" eaLnBrk="1" latinLnBrk="0" hangingPunct="1">
                  <a:defRPr sz="1800" kern="1200">
                    <a:solidFill>
                      <a:sysClr val="window" lastClr="FFFFFF"/>
                    </a:solidFill>
                    <a:latin typeface="Arial"/>
                  </a:defRPr>
                </a:lvl3pPr>
                <a:lvl4pPr marL="1371600" algn="l" defTabSz="914400" rtl="0" eaLnBrk="1" latinLnBrk="0" hangingPunct="1">
                  <a:defRPr sz="1800" kern="1200">
                    <a:solidFill>
                      <a:sysClr val="window" lastClr="FFFFFF"/>
                    </a:solidFill>
                    <a:latin typeface="Arial"/>
                  </a:defRPr>
                </a:lvl4pPr>
                <a:lvl5pPr marL="1828800" algn="l" defTabSz="914400" rtl="0" eaLnBrk="1" latinLnBrk="0" hangingPunct="1">
                  <a:defRPr sz="1800" kern="1200">
                    <a:solidFill>
                      <a:sysClr val="window" lastClr="FFFFFF"/>
                    </a:solidFill>
                    <a:latin typeface="Arial"/>
                  </a:defRPr>
                </a:lvl5pPr>
                <a:lvl6pPr marL="2286000" algn="l" defTabSz="914400" rtl="0" eaLnBrk="1" latinLnBrk="0" hangingPunct="1">
                  <a:defRPr sz="1800" kern="1200">
                    <a:solidFill>
                      <a:sysClr val="window" lastClr="FFFFFF"/>
                    </a:solidFill>
                    <a:latin typeface="Arial"/>
                  </a:defRPr>
                </a:lvl6pPr>
                <a:lvl7pPr marL="2743200" algn="l" defTabSz="914400" rtl="0" eaLnBrk="1" latinLnBrk="0" hangingPunct="1">
                  <a:defRPr sz="1800" kern="1200">
                    <a:solidFill>
                      <a:sysClr val="window" lastClr="FFFFFF"/>
                    </a:solidFill>
                    <a:latin typeface="Arial"/>
                  </a:defRPr>
                </a:lvl7pPr>
                <a:lvl8pPr marL="3200400" algn="l" defTabSz="914400" rtl="0" eaLnBrk="1" latinLnBrk="0" hangingPunct="1">
                  <a:defRPr sz="1800" kern="1200">
                    <a:solidFill>
                      <a:sysClr val="window" lastClr="FFFFFF"/>
                    </a:solidFill>
                    <a:latin typeface="Arial"/>
                  </a:defRPr>
                </a:lvl8pPr>
                <a:lvl9pPr marL="3657600" algn="l" defTabSz="914400" rtl="0" eaLnBrk="1" latinLnBrk="0" hangingPunct="1">
                  <a:defRPr sz="1800" kern="1200">
                    <a:solidFill>
                      <a:sysClr val="window" lastClr="FFFFFF"/>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2" name="任意多边形 61"/>
              <p:cNvSpPr>
                <a:spLocks/>
              </p:cNvSpPr>
              <p:nvPr/>
            </p:nvSpPr>
            <p:spPr bwMode="auto">
              <a:xfrm rot="10800000" flipH="1">
                <a:off x="1026837" y="2718009"/>
                <a:ext cx="1812439" cy="618451"/>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B0F0"/>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3" name="任意多边形 62"/>
              <p:cNvSpPr>
                <a:spLocks/>
              </p:cNvSpPr>
              <p:nvPr/>
            </p:nvSpPr>
            <p:spPr bwMode="auto">
              <a:xfrm rot="10800000" flipH="1">
                <a:off x="1026837" y="2708535"/>
                <a:ext cx="1812439" cy="618451"/>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ysClr val="window" lastClr="FFFFFF">
                  <a:alpha val="0"/>
                </a:sysClr>
              </a:solidFill>
              <a:ln w="38100">
                <a:gradFill flip="none" rotWithShape="1">
                  <a:gsLst>
                    <a:gs pos="0">
                      <a:srgbClr val="F9F9F9"/>
                    </a:gs>
                    <a:gs pos="100000">
                      <a:sysClr val="window" lastClr="FFFFFF">
                        <a:lumMod val="75000"/>
                      </a:sysClr>
                    </a:gs>
                  </a:gsLst>
                  <a:lin ang="2700000" scaled="1"/>
                  <a:tileRect/>
                </a:gradFill>
              </a:ln>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4" name="任意多边形 63"/>
              <p:cNvSpPr>
                <a:spLocks/>
              </p:cNvSpPr>
              <p:nvPr/>
            </p:nvSpPr>
            <p:spPr bwMode="auto">
              <a:xfrm rot="10800000" flipH="1">
                <a:off x="1189880" y="2849791"/>
                <a:ext cx="1486355" cy="363633"/>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ysClr val="window" lastClr="FFFFFF">
                  <a:alpha val="0"/>
                </a:sysClr>
              </a:solidFill>
              <a:ln w="38100">
                <a:gradFill flip="none" rotWithShape="1">
                  <a:gsLst>
                    <a:gs pos="100000">
                      <a:sysClr val="window" lastClr="FFFFFF"/>
                    </a:gs>
                    <a:gs pos="0">
                      <a:srgbClr val="B6B6B6"/>
                    </a:gs>
                  </a:gsLst>
                  <a:lin ang="2700000" scaled="1"/>
                  <a:tileRect/>
                </a:gradFill>
              </a:ln>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5" name="任意多边形 64"/>
              <p:cNvSpPr>
                <a:spLocks/>
              </p:cNvSpPr>
              <p:nvPr/>
            </p:nvSpPr>
            <p:spPr bwMode="auto">
              <a:xfrm rot="10800000" flipH="1">
                <a:off x="1031090" y="2505909"/>
                <a:ext cx="1222489" cy="1066933"/>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ysClr val="window" lastClr="FFFFFF">
                      <a:lumMod val="95000"/>
                    </a:sysClr>
                  </a:gs>
                  <a:gs pos="0">
                    <a:sysClr val="window" lastClr="FFFFFF">
                      <a:lumMod val="85000"/>
                    </a:sysClr>
                  </a:gs>
                </a:gsLst>
                <a:lin ang="2700000" scaled="1"/>
              </a:gradFill>
              <a:ln w="19050">
                <a:noFill/>
              </a:ln>
              <a:effectLst>
                <a:outerShdw blurRad="1524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6" name="Freeform 5"/>
              <p:cNvSpPr>
                <a:spLocks/>
              </p:cNvSpPr>
              <p:nvPr/>
            </p:nvSpPr>
            <p:spPr bwMode="auto">
              <a:xfrm rot="10800000" flipH="1">
                <a:off x="1010966" y="2553945"/>
                <a:ext cx="1231219" cy="10269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alpha val="0"/>
                </a:sysClr>
              </a:solidFill>
              <a:ln w="38100">
                <a:gradFill flip="none" rotWithShape="1">
                  <a:gsLst>
                    <a:gs pos="100000">
                      <a:sysClr val="window" lastClr="FFFFFF"/>
                    </a:gs>
                    <a:gs pos="0">
                      <a:sysClr val="window" lastClr="FFFFFF">
                        <a:lumMod val="65000"/>
                      </a:sysClr>
                    </a:gs>
                  </a:gsLst>
                  <a:lin ang="2700000" scaled="1"/>
                  <a:tileRect/>
                </a:gradFill>
              </a:ln>
              <a:effec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7" name="Freeform 5"/>
              <p:cNvSpPr>
                <a:spLocks/>
              </p:cNvSpPr>
              <p:nvPr/>
            </p:nvSpPr>
            <p:spPr bwMode="auto">
              <a:xfrm rot="10800000" flipH="1">
                <a:off x="1211785" y="2651260"/>
                <a:ext cx="861100" cy="76318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alpha val="0"/>
                </a:sysClr>
              </a:solidFill>
              <a:ln w="38100">
                <a:gradFill flip="none" rotWithShape="1">
                  <a:gsLst>
                    <a:gs pos="0">
                      <a:srgbClr val="F7F7F7"/>
                    </a:gs>
                    <a:gs pos="100000">
                      <a:sysClr val="window" lastClr="FFFFFF">
                        <a:lumMod val="75000"/>
                      </a:sysClr>
                    </a:gs>
                  </a:gsLst>
                  <a:lin ang="2700000" scaled="1"/>
                  <a:tileRect/>
                </a:gradFill>
              </a:ln>
              <a:effec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8" name="文本框 269"/>
              <p:cNvSpPr txBox="1"/>
              <p:nvPr/>
            </p:nvSpPr>
            <p:spPr>
              <a:xfrm flipH="1">
                <a:off x="2193507" y="2889737"/>
                <a:ext cx="490495" cy="29808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00B0F0"/>
                    </a:solidFill>
                    <a:effectLst>
                      <a:innerShdw blurRad="63500" dist="50800" dir="13500000">
                        <a:prstClr val="black">
                          <a:alpha val="50000"/>
                        </a:prstClr>
                      </a:innerShdw>
                    </a:effectLst>
                    <a:uLnTx/>
                    <a:uFillTx/>
                    <a:latin typeface="微软雅黑" pitchFamily="34" charset="-122"/>
                    <a:ea typeface="微软雅黑" pitchFamily="34" charset="-122"/>
                    <a:cs typeface="+mn-cs"/>
                  </a:rPr>
                  <a:t>05</a:t>
                </a:r>
                <a:endParaRPr kumimoji="0" lang="zh-CN" altLang="en-US" sz="2000" b="0" i="0" u="none" strike="noStrike" kern="1200" cap="none" spc="0" normalizeH="0" baseline="0" noProof="0" dirty="0">
                  <a:ln>
                    <a:noFill/>
                  </a:ln>
                  <a:solidFill>
                    <a:srgbClr val="00B0F0"/>
                  </a:solidFill>
                  <a:effectLst>
                    <a:innerShdw blurRad="63500" dist="50800" dir="13500000">
                      <a:prstClr val="black">
                        <a:alpha val="50000"/>
                      </a:prstClr>
                    </a:innerShdw>
                  </a:effectLst>
                  <a:uLnTx/>
                  <a:uFillTx/>
                  <a:latin typeface="微软雅黑" pitchFamily="34" charset="-122"/>
                  <a:ea typeface="微软雅黑" pitchFamily="34" charset="-122"/>
                  <a:cs typeface="+mn-cs"/>
                </a:endParaRPr>
              </a:p>
            </p:txBody>
          </p:sp>
        </p:grpSp>
        <p:cxnSp>
          <p:nvCxnSpPr>
            <p:cNvPr id="60" name="直接连接符 59"/>
            <p:cNvCxnSpPr/>
            <p:nvPr/>
          </p:nvCxnSpPr>
          <p:spPr>
            <a:xfrm>
              <a:off x="2693131" y="1289610"/>
              <a:ext cx="4996225" cy="9245"/>
            </a:xfrm>
            <a:prstGeom prst="line">
              <a:avLst/>
            </a:prstGeom>
            <a:noFill/>
            <a:ln w="12700" cap="flat" cmpd="sng" algn="ctr">
              <a:solidFill>
                <a:sysClr val="window" lastClr="FFFFFF">
                  <a:lumMod val="65000"/>
                </a:sysClr>
              </a:solidFill>
              <a:prstDash val="sysDot"/>
            </a:ln>
            <a:effectLst/>
          </p:spPr>
          <p:style>
            <a:lnRef idx="1">
              <a:schemeClr val="accent1"/>
            </a:lnRef>
            <a:fillRef idx="0">
              <a:schemeClr val="accent1"/>
            </a:fillRef>
            <a:effectRef idx="0">
              <a:schemeClr val="accent1"/>
            </a:effectRef>
            <a:fontRef idx="minor">
              <a:schemeClr val="tx1"/>
            </a:fontRef>
          </p:style>
        </p:cxnSp>
        <p:sp>
          <p:nvSpPr>
            <p:cNvPr id="183" name="矩形 182"/>
            <p:cNvSpPr/>
            <p:nvPr/>
          </p:nvSpPr>
          <p:spPr>
            <a:xfrm>
              <a:off x="1211471" y="1104123"/>
              <a:ext cx="575575" cy="29808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目标</a:t>
              </a:r>
              <a:endParaRPr kumimoji="0" lang="zh-CN" altLang="en-US" sz="2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8" name="文本框 269"/>
            <p:cNvSpPr txBox="1"/>
            <p:nvPr/>
          </p:nvSpPr>
          <p:spPr>
            <a:xfrm flipH="1">
              <a:off x="1454768" y="3357568"/>
              <a:ext cx="6234589" cy="307776"/>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       </a:t>
              </a:r>
              <a:endParaRPr kumimoji="0" lang="zh-CN" altLang="en-US" sz="16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sp>
        <p:nvSpPr>
          <p:cNvPr id="50" name="TextBox 49"/>
          <p:cNvSpPr txBox="1"/>
          <p:nvPr/>
        </p:nvSpPr>
        <p:spPr>
          <a:xfrm>
            <a:off x="772868" y="161501"/>
            <a:ext cx="629946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三、研究团队</a:t>
            </a:r>
            <a:r>
              <a:rPr kumimoji="0" lang="en-US" altLang="zh-CN" sz="2400" b="1"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—05</a:t>
            </a:r>
            <a:r>
              <a:rPr kumimoji="0" lang="zh-CN" altLang="en-US" sz="2400" b="1"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最终目标</a:t>
            </a:r>
            <a:endParaRPr kumimoji="0" lang="zh-CN" altLang="en-US" sz="2400" b="1" i="0" u="none" strike="noStrike" kern="1200" cap="none" spc="0" normalizeH="0" baseline="0" noProof="0" dirty="0">
              <a:ln>
                <a:noFill/>
              </a:ln>
              <a:solidFill>
                <a:prstClr val="black"/>
              </a:solidFill>
              <a:effectLst/>
              <a:uLnTx/>
              <a:uFillTx/>
              <a:latin typeface="微软雅黑"/>
              <a:ea typeface="微软雅黑"/>
              <a:cs typeface="+mn-cs"/>
            </a:endParaRPr>
          </a:p>
        </p:txBody>
      </p:sp>
      <p:graphicFrame>
        <p:nvGraphicFramePr>
          <p:cNvPr id="30" name="图示 29"/>
          <p:cNvGraphicFramePr/>
          <p:nvPr>
            <p:extLst>
              <p:ext uri="{D42A27DB-BD31-4B8C-83A1-F6EECF244321}">
                <p14:modId xmlns:p14="http://schemas.microsoft.com/office/powerpoint/2010/main" val="4123122147"/>
              </p:ext>
            </p:extLst>
          </p:nvPr>
        </p:nvGraphicFramePr>
        <p:xfrm>
          <a:off x="1683545" y="1515421"/>
          <a:ext cx="6494111" cy="19161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5" name="Diagram group"/>
          <p:cNvGrpSpPr/>
          <p:nvPr/>
        </p:nvGrpSpPr>
        <p:grpSpPr>
          <a:xfrm>
            <a:off x="5394103" y="3525512"/>
            <a:ext cx="1053970" cy="1146779"/>
            <a:chOff x="3526323" y="399665"/>
            <a:chExt cx="1053970" cy="1146779"/>
          </a:xfrm>
          <a:scene3d>
            <a:camera prst="orthographicFront">
              <a:rot lat="0" lon="0" rev="0"/>
            </a:camera>
            <a:lightRig rig="contrasting" dir="t">
              <a:rot lat="0" lon="0" rev="1500000"/>
            </a:lightRig>
          </a:scene3d>
        </p:grpSpPr>
        <p:grpSp>
          <p:nvGrpSpPr>
            <p:cNvPr id="36" name="组合 35"/>
            <p:cNvGrpSpPr/>
            <p:nvPr/>
          </p:nvGrpSpPr>
          <p:grpSpPr>
            <a:xfrm>
              <a:off x="3526323" y="399665"/>
              <a:ext cx="1053970" cy="1146779"/>
              <a:chOff x="3526323" y="399665"/>
              <a:chExt cx="1053970" cy="1146779"/>
            </a:xfrm>
            <a:scene3d>
              <a:camera prst="orthographicFront">
                <a:rot lat="0" lon="0" rev="0"/>
              </a:camera>
              <a:lightRig rig="contrasting" dir="t">
                <a:rot lat="0" lon="0" rev="1500000"/>
              </a:lightRig>
            </a:scene3d>
          </p:grpSpPr>
          <p:sp>
            <p:nvSpPr>
              <p:cNvPr id="37" name="圆角矩形 36"/>
              <p:cNvSpPr/>
              <p:nvPr/>
            </p:nvSpPr>
            <p:spPr>
              <a:xfrm>
                <a:off x="3526323" y="399665"/>
                <a:ext cx="1053970" cy="1116809"/>
              </a:xfrm>
              <a:prstGeom prst="roundRect">
                <a:avLst>
                  <a:gd name="adj" fmla="val 10000"/>
                </a:avLst>
              </a:prstGeom>
              <a:ln>
                <a:noFill/>
              </a:ln>
              <a:effectLst>
                <a:outerShdw blurRad="149987" dist="250190" dir="8460000" algn="ctr">
                  <a:srgbClr val="000000">
                    <a:alpha val="28000"/>
                  </a:srgbClr>
                </a:outerShdw>
              </a:effectLst>
              <a:sp3d prstMaterial="metal">
                <a:bevelT w="88900" h="88900"/>
              </a:sp3d>
            </p:spPr>
            <p:style>
              <a:lnRef idx="0">
                <a:scrgbClr r="0" g="0" b="0"/>
              </a:lnRef>
              <a:fillRef idx="3">
                <a:schemeClr val="lt1">
                  <a:hueOff val="0"/>
                  <a:satOff val="0"/>
                  <a:lumOff val="0"/>
                  <a:alphaOff val="0"/>
                </a:schemeClr>
              </a:fillRef>
              <a:effectRef idx="2">
                <a:scrgbClr r="0" g="0" b="0"/>
              </a:effectRef>
              <a:fontRef idx="minor">
                <a:schemeClr val="dk2">
                  <a:hueOff val="0"/>
                  <a:satOff val="0"/>
                  <a:lumOff val="0"/>
                  <a:alphaOff val="0"/>
                </a:schemeClr>
              </a:fontRef>
            </p:style>
          </p:sp>
          <p:sp>
            <p:nvSpPr>
              <p:cNvPr id="38" name="圆角矩形 4"/>
              <p:cNvSpPr txBox="1"/>
              <p:nvPr/>
            </p:nvSpPr>
            <p:spPr>
              <a:xfrm>
                <a:off x="3526323" y="491375"/>
                <a:ext cx="992230" cy="1055069"/>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spcBef>
                    <a:spcPct val="0"/>
                  </a:spcBef>
                  <a:spcAft>
                    <a:spcPct val="35000"/>
                  </a:spcAft>
                </a:pPr>
                <a:r>
                  <a:rPr lang="zh-CN" altLang="en-US" sz="1400" dirty="0" smtClean="0">
                    <a:solidFill>
                      <a:schemeClr val="tx1">
                        <a:lumMod val="95000"/>
                        <a:lumOff val="5000"/>
                      </a:schemeClr>
                    </a:solidFill>
                    <a:latin typeface="微软雅黑" pitchFamily="34" charset="-122"/>
                    <a:ea typeface="微软雅黑" pitchFamily="34" charset="-122"/>
                  </a:rPr>
                  <a:t>制定</a:t>
                </a:r>
                <a:endParaRPr lang="en-US" altLang="zh-CN" sz="1400" dirty="0">
                  <a:solidFill>
                    <a:schemeClr val="tx1">
                      <a:lumMod val="95000"/>
                      <a:lumOff val="5000"/>
                    </a:schemeClr>
                  </a:solidFill>
                  <a:latin typeface="微软雅黑" pitchFamily="34" charset="-122"/>
                  <a:ea typeface="微软雅黑" pitchFamily="34" charset="-122"/>
                </a:endParaRPr>
              </a:p>
              <a:p>
                <a:pPr lvl="0" algn="ctr" defTabSz="622300">
                  <a:spcBef>
                    <a:spcPct val="0"/>
                  </a:spcBef>
                  <a:spcAft>
                    <a:spcPct val="35000"/>
                  </a:spcAft>
                </a:pPr>
                <a:r>
                  <a:rPr lang="zh-CN" altLang="en-US" sz="1400" dirty="0" smtClean="0">
                    <a:solidFill>
                      <a:schemeClr val="tx1">
                        <a:lumMod val="95000"/>
                        <a:lumOff val="5000"/>
                      </a:schemeClr>
                    </a:solidFill>
                    <a:latin typeface="微软雅黑" pitchFamily="34" charset="-122"/>
                    <a:ea typeface="微软雅黑" pitchFamily="34" charset="-122"/>
                  </a:rPr>
                  <a:t>邹城蘑菇</a:t>
                </a:r>
                <a:endParaRPr lang="en-US" altLang="zh-CN" sz="1400" dirty="0" smtClean="0">
                  <a:solidFill>
                    <a:schemeClr val="tx1">
                      <a:lumMod val="95000"/>
                      <a:lumOff val="5000"/>
                    </a:schemeClr>
                  </a:solidFill>
                  <a:latin typeface="微软雅黑" pitchFamily="34" charset="-122"/>
                  <a:ea typeface="微软雅黑" pitchFamily="34" charset="-122"/>
                </a:endParaRPr>
              </a:p>
              <a:p>
                <a:pPr lvl="0" algn="ctr" defTabSz="622300">
                  <a:spcBef>
                    <a:spcPct val="0"/>
                  </a:spcBef>
                  <a:spcAft>
                    <a:spcPct val="35000"/>
                  </a:spcAft>
                </a:pPr>
                <a:r>
                  <a:rPr lang="zh-CN" altLang="en-US" sz="1400" dirty="0" smtClean="0">
                    <a:solidFill>
                      <a:schemeClr val="tx1">
                        <a:lumMod val="95000"/>
                        <a:lumOff val="5000"/>
                      </a:schemeClr>
                    </a:solidFill>
                    <a:latin typeface="微软雅黑" pitchFamily="34" charset="-122"/>
                    <a:ea typeface="微软雅黑" pitchFamily="34" charset="-122"/>
                  </a:rPr>
                  <a:t>团体</a:t>
                </a:r>
                <a:r>
                  <a:rPr lang="zh-CN" altLang="en-US" sz="1400" dirty="0">
                    <a:solidFill>
                      <a:schemeClr val="tx1">
                        <a:lumMod val="95000"/>
                        <a:lumOff val="5000"/>
                      </a:schemeClr>
                    </a:solidFill>
                    <a:latin typeface="微软雅黑" pitchFamily="34" charset="-122"/>
                    <a:ea typeface="微软雅黑" pitchFamily="34" charset="-122"/>
                  </a:rPr>
                  <a:t>标准</a:t>
                </a:r>
              </a:p>
            </p:txBody>
          </p:sp>
        </p:grpSp>
      </p:grpSp>
      <p:grpSp>
        <p:nvGrpSpPr>
          <p:cNvPr id="39" name="Diagram group"/>
          <p:cNvGrpSpPr/>
          <p:nvPr/>
        </p:nvGrpSpPr>
        <p:grpSpPr>
          <a:xfrm>
            <a:off x="3473814" y="3537656"/>
            <a:ext cx="1116117" cy="1116809"/>
            <a:chOff x="3526323" y="399665"/>
            <a:chExt cx="1116117" cy="1116809"/>
          </a:xfrm>
          <a:scene3d>
            <a:camera prst="orthographicFront">
              <a:rot lat="0" lon="0" rev="0"/>
            </a:camera>
            <a:lightRig rig="contrasting" dir="t">
              <a:rot lat="0" lon="0" rev="1500000"/>
            </a:lightRig>
          </a:scene3d>
        </p:grpSpPr>
        <p:grpSp>
          <p:nvGrpSpPr>
            <p:cNvPr id="40" name="组合 39"/>
            <p:cNvGrpSpPr/>
            <p:nvPr/>
          </p:nvGrpSpPr>
          <p:grpSpPr>
            <a:xfrm>
              <a:off x="3526323" y="399665"/>
              <a:ext cx="1116117" cy="1116809"/>
              <a:chOff x="3526323" y="399665"/>
              <a:chExt cx="1116117" cy="1116809"/>
            </a:xfrm>
            <a:scene3d>
              <a:camera prst="orthographicFront">
                <a:rot lat="0" lon="0" rev="0"/>
              </a:camera>
              <a:lightRig rig="contrasting" dir="t">
                <a:rot lat="0" lon="0" rev="1500000"/>
              </a:lightRig>
            </a:scene3d>
          </p:grpSpPr>
          <p:sp>
            <p:nvSpPr>
              <p:cNvPr id="41" name="圆角矩形 40"/>
              <p:cNvSpPr/>
              <p:nvPr/>
            </p:nvSpPr>
            <p:spPr>
              <a:xfrm>
                <a:off x="3526323" y="399665"/>
                <a:ext cx="1053970" cy="1116809"/>
              </a:xfrm>
              <a:prstGeom prst="roundRect">
                <a:avLst>
                  <a:gd name="adj" fmla="val 10000"/>
                </a:avLst>
              </a:prstGeom>
              <a:ln>
                <a:noFill/>
              </a:ln>
              <a:effectLst>
                <a:outerShdw blurRad="149987" dist="250190" dir="8460000" algn="ctr">
                  <a:srgbClr val="000000">
                    <a:alpha val="28000"/>
                  </a:srgbClr>
                </a:outerShdw>
              </a:effectLst>
              <a:sp3d prstMaterial="metal">
                <a:bevelT w="88900" h="88900"/>
              </a:sp3d>
            </p:spPr>
            <p:style>
              <a:lnRef idx="0">
                <a:scrgbClr r="0" g="0" b="0"/>
              </a:lnRef>
              <a:fillRef idx="3">
                <a:schemeClr val="lt1">
                  <a:hueOff val="0"/>
                  <a:satOff val="0"/>
                  <a:lumOff val="0"/>
                  <a:alphaOff val="0"/>
                </a:schemeClr>
              </a:fillRef>
              <a:effectRef idx="2">
                <a:scrgbClr r="0" g="0" b="0"/>
              </a:effectRef>
              <a:fontRef idx="minor">
                <a:schemeClr val="dk2">
                  <a:hueOff val="0"/>
                  <a:satOff val="0"/>
                  <a:lumOff val="0"/>
                  <a:alphaOff val="0"/>
                </a:schemeClr>
              </a:fontRef>
            </p:style>
          </p:sp>
          <p:sp>
            <p:nvSpPr>
              <p:cNvPr id="42" name="圆角矩形 4"/>
              <p:cNvSpPr txBox="1"/>
              <p:nvPr/>
            </p:nvSpPr>
            <p:spPr>
              <a:xfrm>
                <a:off x="3650210" y="430534"/>
                <a:ext cx="992230" cy="1055069"/>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spcBef>
                    <a:spcPct val="0"/>
                  </a:spcBef>
                  <a:spcAft>
                    <a:spcPct val="35000"/>
                  </a:spcAft>
                </a:pPr>
                <a:r>
                  <a:rPr lang="zh-CN" altLang="en-US" sz="1400" kern="1200" dirty="0" smtClean="0">
                    <a:solidFill>
                      <a:schemeClr val="tx1">
                        <a:lumMod val="95000"/>
                        <a:lumOff val="5000"/>
                      </a:schemeClr>
                    </a:solidFill>
                    <a:latin typeface="微软雅黑" pitchFamily="34" charset="-122"/>
                    <a:ea typeface="微软雅黑" pitchFamily="34" charset="-122"/>
                  </a:rPr>
                  <a:t>评价和反馈机制</a:t>
                </a:r>
                <a:endParaRPr lang="zh-CN" altLang="en-US" sz="1400" kern="1200" dirty="0">
                  <a:solidFill>
                    <a:schemeClr val="tx1">
                      <a:lumMod val="95000"/>
                      <a:lumOff val="5000"/>
                    </a:schemeClr>
                  </a:solidFill>
                  <a:latin typeface="微软雅黑" pitchFamily="34" charset="-122"/>
                  <a:ea typeface="微软雅黑" pitchFamily="34" charset="-122"/>
                </a:endParaRPr>
              </a:p>
            </p:txBody>
          </p:sp>
        </p:grpSp>
      </p:grpSp>
      <p:grpSp>
        <p:nvGrpSpPr>
          <p:cNvPr id="43" name="Diagram group"/>
          <p:cNvGrpSpPr/>
          <p:nvPr/>
        </p:nvGrpSpPr>
        <p:grpSpPr>
          <a:xfrm>
            <a:off x="1677412" y="3552369"/>
            <a:ext cx="1053970" cy="1116809"/>
            <a:chOff x="3526323" y="399665"/>
            <a:chExt cx="1053970" cy="1116809"/>
          </a:xfrm>
          <a:scene3d>
            <a:camera prst="orthographicFront">
              <a:rot lat="0" lon="0" rev="0"/>
            </a:camera>
            <a:lightRig rig="contrasting" dir="t">
              <a:rot lat="0" lon="0" rev="1500000"/>
            </a:lightRig>
          </a:scene3d>
        </p:grpSpPr>
        <p:grpSp>
          <p:nvGrpSpPr>
            <p:cNvPr id="44" name="组合 43"/>
            <p:cNvGrpSpPr/>
            <p:nvPr/>
          </p:nvGrpSpPr>
          <p:grpSpPr>
            <a:xfrm>
              <a:off x="3526323" y="399665"/>
              <a:ext cx="1053970" cy="1116809"/>
              <a:chOff x="3526323" y="399665"/>
              <a:chExt cx="1053970" cy="1116809"/>
            </a:xfrm>
            <a:scene3d>
              <a:camera prst="orthographicFront">
                <a:rot lat="0" lon="0" rev="0"/>
              </a:camera>
              <a:lightRig rig="contrasting" dir="t">
                <a:rot lat="0" lon="0" rev="1500000"/>
              </a:lightRig>
            </a:scene3d>
          </p:grpSpPr>
          <p:sp>
            <p:nvSpPr>
              <p:cNvPr id="45" name="圆角矩形 44"/>
              <p:cNvSpPr/>
              <p:nvPr/>
            </p:nvSpPr>
            <p:spPr>
              <a:xfrm>
                <a:off x="3526323" y="399665"/>
                <a:ext cx="1053970" cy="1116809"/>
              </a:xfrm>
              <a:prstGeom prst="roundRect">
                <a:avLst>
                  <a:gd name="adj" fmla="val 10000"/>
                </a:avLst>
              </a:prstGeom>
              <a:ln>
                <a:noFill/>
              </a:ln>
              <a:effectLst>
                <a:outerShdw blurRad="149987" dist="250190" dir="8460000" algn="ctr">
                  <a:srgbClr val="000000">
                    <a:alpha val="28000"/>
                  </a:srgbClr>
                </a:outerShdw>
              </a:effectLst>
              <a:sp3d prstMaterial="metal">
                <a:bevelT w="88900" h="88900"/>
              </a:sp3d>
            </p:spPr>
            <p:style>
              <a:lnRef idx="0">
                <a:scrgbClr r="0" g="0" b="0"/>
              </a:lnRef>
              <a:fillRef idx="3">
                <a:schemeClr val="lt1">
                  <a:hueOff val="0"/>
                  <a:satOff val="0"/>
                  <a:lumOff val="0"/>
                  <a:alphaOff val="0"/>
                </a:schemeClr>
              </a:fillRef>
              <a:effectRef idx="2">
                <a:scrgbClr r="0" g="0" b="0"/>
              </a:effectRef>
              <a:fontRef idx="minor">
                <a:schemeClr val="dk2">
                  <a:hueOff val="0"/>
                  <a:satOff val="0"/>
                  <a:lumOff val="0"/>
                  <a:alphaOff val="0"/>
                </a:schemeClr>
              </a:fontRef>
            </p:style>
          </p:sp>
          <p:sp>
            <p:nvSpPr>
              <p:cNvPr id="46" name="圆角矩形 4"/>
              <p:cNvSpPr txBox="1"/>
              <p:nvPr/>
            </p:nvSpPr>
            <p:spPr>
              <a:xfrm>
                <a:off x="3557193" y="430535"/>
                <a:ext cx="992230" cy="1055069"/>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kern="1200" dirty="0" smtClean="0">
                    <a:solidFill>
                      <a:schemeClr val="tx1">
                        <a:lumMod val="95000"/>
                        <a:lumOff val="5000"/>
                      </a:schemeClr>
                    </a:solidFill>
                    <a:latin typeface="微软雅黑" pitchFamily="34" charset="-122"/>
                    <a:ea typeface="微软雅黑" pitchFamily="34" charset="-122"/>
                  </a:rPr>
                  <a:t>完善提高</a:t>
                </a:r>
                <a:endParaRPr lang="zh-CN" altLang="en-US" sz="1400" kern="1200" dirty="0">
                  <a:solidFill>
                    <a:schemeClr val="tx1">
                      <a:lumMod val="95000"/>
                      <a:lumOff val="5000"/>
                    </a:schemeClr>
                  </a:solidFill>
                  <a:latin typeface="微软雅黑" pitchFamily="34" charset="-122"/>
                  <a:ea typeface="微软雅黑" pitchFamily="34" charset="-122"/>
                </a:endParaRPr>
              </a:p>
            </p:txBody>
          </p:sp>
        </p:grpSp>
      </p:grpSp>
      <p:grpSp>
        <p:nvGrpSpPr>
          <p:cNvPr id="47" name="Diagram group"/>
          <p:cNvGrpSpPr/>
          <p:nvPr/>
        </p:nvGrpSpPr>
        <p:grpSpPr>
          <a:xfrm rot="16200000">
            <a:off x="2007094" y="3121325"/>
            <a:ext cx="394606" cy="461614"/>
            <a:chOff x="1154480" y="727262"/>
            <a:chExt cx="394606" cy="461614"/>
          </a:xfrm>
          <a:scene3d>
            <a:camera prst="orthographicFront">
              <a:rot lat="0" lon="0" rev="0"/>
            </a:camera>
            <a:lightRig rig="contrasting" dir="t">
              <a:rot lat="0" lon="0" rev="1500000"/>
            </a:lightRig>
          </a:scene3d>
        </p:grpSpPr>
        <p:grpSp>
          <p:nvGrpSpPr>
            <p:cNvPr id="69" name="组合 68"/>
            <p:cNvGrpSpPr/>
            <p:nvPr/>
          </p:nvGrpSpPr>
          <p:grpSpPr>
            <a:xfrm>
              <a:off x="1154480" y="727262"/>
              <a:ext cx="394606" cy="461614"/>
              <a:chOff x="1154480" y="727262"/>
              <a:chExt cx="394606" cy="461614"/>
            </a:xfrm>
            <a:scene3d>
              <a:camera prst="orthographicFront">
                <a:rot lat="0" lon="0" rev="0"/>
              </a:camera>
              <a:lightRig rig="contrasting" dir="t">
                <a:rot lat="0" lon="0" rev="1500000"/>
              </a:lightRig>
            </a:scene3d>
          </p:grpSpPr>
          <p:sp>
            <p:nvSpPr>
              <p:cNvPr id="70" name="右箭头 69"/>
              <p:cNvSpPr/>
              <p:nvPr/>
            </p:nvSpPr>
            <p:spPr>
              <a:xfrm>
                <a:off x="1154480" y="727262"/>
                <a:ext cx="394606" cy="461614"/>
              </a:xfrm>
              <a:prstGeom prst="rightArrow">
                <a:avLst>
                  <a:gd name="adj1" fmla="val 60000"/>
                  <a:gd name="adj2" fmla="val 50000"/>
                </a:avLst>
              </a:prstGeom>
              <a:ln>
                <a:noFill/>
              </a:ln>
              <a:effectLst>
                <a:outerShdw blurRad="149987" dist="250190" dir="8460000" algn="ctr">
                  <a:srgbClr val="000000">
                    <a:alpha val="28000"/>
                  </a:srgbClr>
                </a:outerShdw>
              </a:effectLst>
              <a:sp3d prstMaterial="metal">
                <a:bevelT w="88900" h="88900"/>
              </a:sp3d>
            </p:spPr>
            <p:style>
              <a:lnRef idx="0">
                <a:scrgbClr r="0" g="0" b="0"/>
              </a:lnRef>
              <a:fillRef idx="3">
                <a:schemeClr val="dk2">
                  <a:tint val="60000"/>
                  <a:hueOff val="0"/>
                  <a:satOff val="0"/>
                  <a:lumOff val="0"/>
                  <a:alphaOff val="0"/>
                </a:schemeClr>
              </a:fillRef>
              <a:effectRef idx="2">
                <a:scrgbClr r="0" g="0" b="0"/>
              </a:effectRef>
              <a:fontRef idx="minor">
                <a:schemeClr val="dk2">
                  <a:hueOff val="0"/>
                  <a:satOff val="0"/>
                  <a:lumOff val="0"/>
                  <a:alphaOff val="0"/>
                </a:schemeClr>
              </a:fontRef>
            </p:style>
          </p:sp>
          <p:sp>
            <p:nvSpPr>
              <p:cNvPr id="71" name="右箭头 4"/>
              <p:cNvSpPr txBox="1"/>
              <p:nvPr/>
            </p:nvSpPr>
            <p:spPr>
              <a:xfrm>
                <a:off x="1154480" y="819585"/>
                <a:ext cx="276224" cy="276968"/>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tx1">
                      <a:lumMod val="95000"/>
                      <a:lumOff val="5000"/>
                    </a:schemeClr>
                  </a:solidFill>
                  <a:latin typeface="微软雅黑" pitchFamily="34" charset="-122"/>
                  <a:ea typeface="微软雅黑" pitchFamily="34" charset="-122"/>
                </a:endParaRPr>
              </a:p>
            </p:txBody>
          </p:sp>
        </p:grpSp>
      </p:grpSp>
      <p:grpSp>
        <p:nvGrpSpPr>
          <p:cNvPr id="72" name="Diagram group"/>
          <p:cNvGrpSpPr/>
          <p:nvPr/>
        </p:nvGrpSpPr>
        <p:grpSpPr>
          <a:xfrm rot="5400000">
            <a:off x="3842836" y="3155915"/>
            <a:ext cx="394606" cy="461614"/>
            <a:chOff x="1154480" y="727262"/>
            <a:chExt cx="394606" cy="461614"/>
          </a:xfrm>
          <a:scene3d>
            <a:camera prst="orthographicFront">
              <a:rot lat="0" lon="0" rev="0"/>
            </a:camera>
            <a:lightRig rig="contrasting" dir="t">
              <a:rot lat="0" lon="0" rev="1500000"/>
            </a:lightRig>
          </a:scene3d>
        </p:grpSpPr>
        <p:grpSp>
          <p:nvGrpSpPr>
            <p:cNvPr id="73" name="组合 72"/>
            <p:cNvGrpSpPr/>
            <p:nvPr/>
          </p:nvGrpSpPr>
          <p:grpSpPr>
            <a:xfrm>
              <a:off x="1154480" y="727262"/>
              <a:ext cx="394606" cy="461614"/>
              <a:chOff x="1154480" y="727262"/>
              <a:chExt cx="394606" cy="461614"/>
            </a:xfrm>
            <a:scene3d>
              <a:camera prst="orthographicFront">
                <a:rot lat="0" lon="0" rev="0"/>
              </a:camera>
              <a:lightRig rig="contrasting" dir="t">
                <a:rot lat="0" lon="0" rev="1500000"/>
              </a:lightRig>
            </a:scene3d>
          </p:grpSpPr>
          <p:sp>
            <p:nvSpPr>
              <p:cNvPr id="74" name="右箭头 73"/>
              <p:cNvSpPr/>
              <p:nvPr/>
            </p:nvSpPr>
            <p:spPr>
              <a:xfrm>
                <a:off x="1154480" y="727262"/>
                <a:ext cx="394606" cy="461614"/>
              </a:xfrm>
              <a:prstGeom prst="rightArrow">
                <a:avLst>
                  <a:gd name="adj1" fmla="val 60000"/>
                  <a:gd name="adj2" fmla="val 50000"/>
                </a:avLst>
              </a:prstGeom>
              <a:ln>
                <a:noFill/>
              </a:ln>
              <a:effectLst>
                <a:outerShdw blurRad="149987" dist="250190" dir="8460000" algn="ctr">
                  <a:srgbClr val="000000">
                    <a:alpha val="28000"/>
                  </a:srgbClr>
                </a:outerShdw>
              </a:effectLst>
              <a:sp3d prstMaterial="metal">
                <a:bevelT w="88900" h="88900"/>
              </a:sp3d>
            </p:spPr>
            <p:style>
              <a:lnRef idx="0">
                <a:scrgbClr r="0" g="0" b="0"/>
              </a:lnRef>
              <a:fillRef idx="3">
                <a:schemeClr val="dk2">
                  <a:tint val="60000"/>
                  <a:hueOff val="0"/>
                  <a:satOff val="0"/>
                  <a:lumOff val="0"/>
                  <a:alphaOff val="0"/>
                </a:schemeClr>
              </a:fillRef>
              <a:effectRef idx="2">
                <a:scrgbClr r="0" g="0" b="0"/>
              </a:effectRef>
              <a:fontRef idx="minor">
                <a:schemeClr val="dk2">
                  <a:hueOff val="0"/>
                  <a:satOff val="0"/>
                  <a:lumOff val="0"/>
                  <a:alphaOff val="0"/>
                </a:schemeClr>
              </a:fontRef>
            </p:style>
          </p:sp>
          <p:sp>
            <p:nvSpPr>
              <p:cNvPr id="75" name="右箭头 4"/>
              <p:cNvSpPr txBox="1"/>
              <p:nvPr/>
            </p:nvSpPr>
            <p:spPr>
              <a:xfrm>
                <a:off x="1154480" y="819585"/>
                <a:ext cx="276224" cy="276968"/>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tx1">
                      <a:lumMod val="95000"/>
                      <a:lumOff val="5000"/>
                    </a:schemeClr>
                  </a:solidFill>
                  <a:latin typeface="微软雅黑" pitchFamily="34" charset="-122"/>
                  <a:ea typeface="微软雅黑" pitchFamily="34" charset="-122"/>
                </a:endParaRPr>
              </a:p>
            </p:txBody>
          </p:sp>
        </p:grpSp>
      </p:grpSp>
      <p:sp>
        <p:nvSpPr>
          <p:cNvPr id="4" name="矩形 3"/>
          <p:cNvSpPr/>
          <p:nvPr/>
        </p:nvSpPr>
        <p:spPr>
          <a:xfrm>
            <a:off x="2700512" y="987574"/>
            <a:ext cx="5477144" cy="7562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黑体" panose="02010609060101010101" pitchFamily="49" charset="-122"/>
                <a:ea typeface="黑体" panose="02010609060101010101" pitchFamily="49" charset="-122"/>
              </a:rPr>
              <a:t>使技术专利化、专利标准化、标准国际化，提高产品的质量水平，实现行业的长远发展。</a:t>
            </a:r>
          </a:p>
        </p:txBody>
      </p:sp>
      <p:grpSp>
        <p:nvGrpSpPr>
          <p:cNvPr id="76" name="Diagram group"/>
          <p:cNvGrpSpPr/>
          <p:nvPr/>
        </p:nvGrpSpPr>
        <p:grpSpPr>
          <a:xfrm rot="10800000">
            <a:off x="2846319" y="3923285"/>
            <a:ext cx="394606" cy="461614"/>
            <a:chOff x="1154480" y="727262"/>
            <a:chExt cx="394606" cy="461614"/>
          </a:xfrm>
          <a:scene3d>
            <a:camera prst="orthographicFront">
              <a:rot lat="0" lon="0" rev="0"/>
            </a:camera>
            <a:lightRig rig="contrasting" dir="t">
              <a:rot lat="0" lon="0" rev="1500000"/>
            </a:lightRig>
          </a:scene3d>
        </p:grpSpPr>
        <p:grpSp>
          <p:nvGrpSpPr>
            <p:cNvPr id="77" name="组合 76"/>
            <p:cNvGrpSpPr/>
            <p:nvPr/>
          </p:nvGrpSpPr>
          <p:grpSpPr>
            <a:xfrm>
              <a:off x="1154480" y="727262"/>
              <a:ext cx="394606" cy="461614"/>
              <a:chOff x="1154480" y="727262"/>
              <a:chExt cx="394606" cy="461614"/>
            </a:xfrm>
            <a:scene3d>
              <a:camera prst="orthographicFront">
                <a:rot lat="0" lon="0" rev="0"/>
              </a:camera>
              <a:lightRig rig="contrasting" dir="t">
                <a:rot lat="0" lon="0" rev="1500000"/>
              </a:lightRig>
            </a:scene3d>
          </p:grpSpPr>
          <p:sp>
            <p:nvSpPr>
              <p:cNvPr id="78" name="右箭头 77"/>
              <p:cNvSpPr/>
              <p:nvPr/>
            </p:nvSpPr>
            <p:spPr>
              <a:xfrm>
                <a:off x="1154480" y="727262"/>
                <a:ext cx="394606" cy="461614"/>
              </a:xfrm>
              <a:prstGeom prst="rightArrow">
                <a:avLst>
                  <a:gd name="adj1" fmla="val 60000"/>
                  <a:gd name="adj2" fmla="val 50000"/>
                </a:avLst>
              </a:prstGeom>
              <a:ln>
                <a:noFill/>
              </a:ln>
              <a:effectLst>
                <a:outerShdw blurRad="149987" dist="250190" dir="8460000" algn="ctr">
                  <a:srgbClr val="000000">
                    <a:alpha val="28000"/>
                  </a:srgbClr>
                </a:outerShdw>
              </a:effectLst>
              <a:sp3d prstMaterial="metal">
                <a:bevelT w="88900" h="88900"/>
              </a:sp3d>
            </p:spPr>
            <p:style>
              <a:lnRef idx="0">
                <a:scrgbClr r="0" g="0" b="0"/>
              </a:lnRef>
              <a:fillRef idx="3">
                <a:schemeClr val="dk2">
                  <a:tint val="60000"/>
                  <a:hueOff val="0"/>
                  <a:satOff val="0"/>
                  <a:lumOff val="0"/>
                  <a:alphaOff val="0"/>
                </a:schemeClr>
              </a:fillRef>
              <a:effectRef idx="2">
                <a:scrgbClr r="0" g="0" b="0"/>
              </a:effectRef>
              <a:fontRef idx="minor">
                <a:schemeClr val="dk2">
                  <a:hueOff val="0"/>
                  <a:satOff val="0"/>
                  <a:lumOff val="0"/>
                  <a:alphaOff val="0"/>
                </a:schemeClr>
              </a:fontRef>
            </p:style>
          </p:sp>
          <p:sp>
            <p:nvSpPr>
              <p:cNvPr id="79" name="右箭头 4"/>
              <p:cNvSpPr txBox="1"/>
              <p:nvPr/>
            </p:nvSpPr>
            <p:spPr>
              <a:xfrm>
                <a:off x="1154480" y="819585"/>
                <a:ext cx="276224" cy="276968"/>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tx1">
                      <a:lumMod val="95000"/>
                      <a:lumOff val="5000"/>
                    </a:schemeClr>
                  </a:solidFill>
                  <a:latin typeface="微软雅黑" pitchFamily="34" charset="-122"/>
                  <a:ea typeface="微软雅黑" pitchFamily="34" charset="-122"/>
                </a:endParaRPr>
              </a:p>
            </p:txBody>
          </p:sp>
        </p:grpSp>
      </p:grpSp>
      <p:grpSp>
        <p:nvGrpSpPr>
          <p:cNvPr id="80" name="Diagram group"/>
          <p:cNvGrpSpPr/>
          <p:nvPr/>
        </p:nvGrpSpPr>
        <p:grpSpPr>
          <a:xfrm>
            <a:off x="7058077" y="3568525"/>
            <a:ext cx="1075943" cy="1073796"/>
            <a:chOff x="3619020" y="442678"/>
            <a:chExt cx="1020867" cy="1073796"/>
          </a:xfrm>
          <a:scene3d>
            <a:camera prst="orthographicFront">
              <a:rot lat="0" lon="0" rev="0"/>
            </a:camera>
            <a:lightRig rig="contrasting" dir="t">
              <a:rot lat="0" lon="0" rev="1500000"/>
            </a:lightRig>
          </a:scene3d>
        </p:grpSpPr>
        <p:grpSp>
          <p:nvGrpSpPr>
            <p:cNvPr id="81" name="组合 80"/>
            <p:cNvGrpSpPr/>
            <p:nvPr/>
          </p:nvGrpSpPr>
          <p:grpSpPr>
            <a:xfrm>
              <a:off x="3619020" y="442678"/>
              <a:ext cx="1020867" cy="1073796"/>
              <a:chOff x="3619020" y="442678"/>
              <a:chExt cx="1020867" cy="1073796"/>
            </a:xfrm>
            <a:scene3d>
              <a:camera prst="orthographicFront">
                <a:rot lat="0" lon="0" rev="0"/>
              </a:camera>
              <a:lightRig rig="contrasting" dir="t">
                <a:rot lat="0" lon="0" rev="1500000"/>
              </a:lightRig>
            </a:scene3d>
          </p:grpSpPr>
          <p:sp>
            <p:nvSpPr>
              <p:cNvPr id="82" name="圆角矩形 81"/>
              <p:cNvSpPr/>
              <p:nvPr/>
            </p:nvSpPr>
            <p:spPr>
              <a:xfrm>
                <a:off x="3619020" y="467484"/>
                <a:ext cx="1020867" cy="1048990"/>
              </a:xfrm>
              <a:prstGeom prst="roundRect">
                <a:avLst>
                  <a:gd name="adj" fmla="val 10000"/>
                </a:avLst>
              </a:prstGeom>
              <a:ln>
                <a:noFill/>
              </a:ln>
              <a:effectLst>
                <a:outerShdw blurRad="149987" dist="250190" dir="8460000" algn="ctr">
                  <a:srgbClr val="000000">
                    <a:alpha val="28000"/>
                  </a:srgbClr>
                </a:outerShdw>
              </a:effectLst>
              <a:sp3d prstMaterial="metal">
                <a:bevelT w="88900" h="88900"/>
              </a:sp3d>
            </p:spPr>
            <p:style>
              <a:lnRef idx="0">
                <a:scrgbClr r="0" g="0" b="0"/>
              </a:lnRef>
              <a:fillRef idx="3">
                <a:schemeClr val="lt1">
                  <a:hueOff val="0"/>
                  <a:satOff val="0"/>
                  <a:lumOff val="0"/>
                  <a:alphaOff val="0"/>
                </a:schemeClr>
              </a:fillRef>
              <a:effectRef idx="2">
                <a:scrgbClr r="0" g="0" b="0"/>
              </a:effectRef>
              <a:fontRef idx="minor">
                <a:schemeClr val="dk2">
                  <a:hueOff val="0"/>
                  <a:satOff val="0"/>
                  <a:lumOff val="0"/>
                  <a:alphaOff val="0"/>
                </a:schemeClr>
              </a:fontRef>
            </p:style>
          </p:sp>
          <p:sp>
            <p:nvSpPr>
              <p:cNvPr id="83" name="圆角矩形 4"/>
              <p:cNvSpPr txBox="1"/>
              <p:nvPr/>
            </p:nvSpPr>
            <p:spPr>
              <a:xfrm>
                <a:off x="3635661" y="442678"/>
                <a:ext cx="992230" cy="1055069"/>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spcBef>
                    <a:spcPct val="0"/>
                  </a:spcBef>
                  <a:spcAft>
                    <a:spcPct val="35000"/>
                  </a:spcAft>
                </a:pPr>
                <a:r>
                  <a:rPr lang="zh-CN" altLang="en-US" sz="1400" dirty="0" smtClean="0">
                    <a:solidFill>
                      <a:schemeClr val="tx1">
                        <a:lumMod val="95000"/>
                        <a:lumOff val="5000"/>
                      </a:schemeClr>
                    </a:solidFill>
                    <a:latin typeface="微软雅黑" pitchFamily="34" charset="-122"/>
                    <a:ea typeface="微软雅黑" pitchFamily="34" charset="-122"/>
                  </a:rPr>
                  <a:t>实施</a:t>
                </a:r>
                <a:endParaRPr lang="en-US" altLang="zh-CN" sz="1400" dirty="0" smtClean="0">
                  <a:solidFill>
                    <a:schemeClr val="tx1">
                      <a:lumMod val="95000"/>
                      <a:lumOff val="5000"/>
                    </a:schemeClr>
                  </a:solidFill>
                  <a:latin typeface="微软雅黑" pitchFamily="34" charset="-122"/>
                  <a:ea typeface="微软雅黑" pitchFamily="34" charset="-122"/>
                </a:endParaRPr>
              </a:p>
              <a:p>
                <a:pPr lvl="0" algn="ctr" defTabSz="622300">
                  <a:spcBef>
                    <a:spcPct val="0"/>
                  </a:spcBef>
                  <a:spcAft>
                    <a:spcPct val="35000"/>
                  </a:spcAft>
                </a:pPr>
                <a:r>
                  <a:rPr lang="zh-CN" altLang="en-US" sz="1400" dirty="0" smtClean="0">
                    <a:solidFill>
                      <a:schemeClr val="tx1">
                        <a:lumMod val="95000"/>
                        <a:lumOff val="5000"/>
                      </a:schemeClr>
                    </a:solidFill>
                    <a:latin typeface="微软雅黑" pitchFamily="34" charset="-122"/>
                    <a:ea typeface="微软雅黑" pitchFamily="34" charset="-122"/>
                  </a:rPr>
                  <a:t>品牌认证</a:t>
                </a:r>
                <a:endParaRPr lang="en-US" altLang="zh-CN" sz="1400" dirty="0" smtClean="0">
                  <a:solidFill>
                    <a:schemeClr val="tx1">
                      <a:lumMod val="95000"/>
                      <a:lumOff val="5000"/>
                    </a:schemeClr>
                  </a:solidFill>
                  <a:latin typeface="微软雅黑" pitchFamily="34" charset="-122"/>
                  <a:ea typeface="微软雅黑" pitchFamily="34" charset="-122"/>
                </a:endParaRPr>
              </a:p>
              <a:p>
                <a:pPr lvl="0" algn="ctr" defTabSz="622300">
                  <a:spcBef>
                    <a:spcPct val="0"/>
                  </a:spcBef>
                  <a:spcAft>
                    <a:spcPct val="35000"/>
                  </a:spcAft>
                </a:pPr>
                <a:r>
                  <a:rPr lang="zh-CN" altLang="en-US" sz="1400" dirty="0" smtClean="0">
                    <a:solidFill>
                      <a:schemeClr val="tx1">
                        <a:lumMod val="95000"/>
                        <a:lumOff val="5000"/>
                      </a:schemeClr>
                    </a:solidFill>
                    <a:latin typeface="微软雅黑" pitchFamily="34" charset="-122"/>
                    <a:ea typeface="微软雅黑" pitchFamily="34" charset="-122"/>
                  </a:rPr>
                  <a:t>机制</a:t>
                </a:r>
                <a:endParaRPr lang="zh-CN" altLang="en-US" sz="1400" dirty="0">
                  <a:solidFill>
                    <a:schemeClr val="tx1">
                      <a:lumMod val="95000"/>
                      <a:lumOff val="5000"/>
                    </a:schemeClr>
                  </a:solidFill>
                  <a:latin typeface="微软雅黑" pitchFamily="34" charset="-122"/>
                  <a:ea typeface="微软雅黑" pitchFamily="34" charset="-122"/>
                </a:endParaRPr>
              </a:p>
            </p:txBody>
          </p:sp>
        </p:grpSp>
      </p:grpSp>
      <p:grpSp>
        <p:nvGrpSpPr>
          <p:cNvPr id="84" name="Diagram group"/>
          <p:cNvGrpSpPr/>
          <p:nvPr/>
        </p:nvGrpSpPr>
        <p:grpSpPr>
          <a:xfrm>
            <a:off x="6457750" y="3818926"/>
            <a:ext cx="408723" cy="478128"/>
            <a:chOff x="3051398" y="719005"/>
            <a:chExt cx="408723" cy="478128"/>
          </a:xfrm>
          <a:scene3d>
            <a:camera prst="orthographicFront">
              <a:rot lat="0" lon="0" rev="0"/>
            </a:camera>
            <a:lightRig rig="contrasting" dir="t">
              <a:rot lat="0" lon="0" rev="1500000"/>
            </a:lightRig>
          </a:scene3d>
        </p:grpSpPr>
        <p:grpSp>
          <p:nvGrpSpPr>
            <p:cNvPr id="85" name="组合 84"/>
            <p:cNvGrpSpPr/>
            <p:nvPr/>
          </p:nvGrpSpPr>
          <p:grpSpPr>
            <a:xfrm>
              <a:off x="3051398" y="719005"/>
              <a:ext cx="408723" cy="478128"/>
              <a:chOff x="3051398" y="719005"/>
              <a:chExt cx="408723" cy="478128"/>
            </a:xfrm>
            <a:scene3d>
              <a:camera prst="orthographicFront">
                <a:rot lat="0" lon="0" rev="0"/>
              </a:camera>
              <a:lightRig rig="contrasting" dir="t">
                <a:rot lat="0" lon="0" rev="1500000"/>
              </a:lightRig>
            </a:scene3d>
          </p:grpSpPr>
          <p:sp>
            <p:nvSpPr>
              <p:cNvPr id="86" name="右箭头 85"/>
              <p:cNvSpPr/>
              <p:nvPr/>
            </p:nvSpPr>
            <p:spPr>
              <a:xfrm>
                <a:off x="3051398" y="719005"/>
                <a:ext cx="408723" cy="478128"/>
              </a:xfrm>
              <a:prstGeom prst="rightArrow">
                <a:avLst>
                  <a:gd name="adj1" fmla="val 60000"/>
                  <a:gd name="adj2" fmla="val 50000"/>
                </a:avLst>
              </a:prstGeom>
              <a:ln>
                <a:noFill/>
              </a:ln>
              <a:effectLst>
                <a:outerShdw blurRad="149987" dist="250190" dir="8460000" algn="ctr">
                  <a:srgbClr val="000000">
                    <a:alpha val="28000"/>
                  </a:srgbClr>
                </a:outerShdw>
              </a:effectLst>
              <a:sp3d prstMaterial="metal">
                <a:bevelT w="88900" h="88900"/>
              </a:sp3d>
            </p:spPr>
            <p:style>
              <a:lnRef idx="0">
                <a:scrgbClr r="0" g="0" b="0"/>
              </a:lnRef>
              <a:fillRef idx="3">
                <a:schemeClr val="dk2">
                  <a:tint val="60000"/>
                  <a:hueOff val="0"/>
                  <a:satOff val="0"/>
                  <a:lumOff val="0"/>
                  <a:alphaOff val="0"/>
                </a:schemeClr>
              </a:fillRef>
              <a:effectRef idx="2">
                <a:scrgbClr r="0" g="0" b="0"/>
              </a:effectRef>
              <a:fontRef idx="minor">
                <a:schemeClr val="dk2">
                  <a:hueOff val="0"/>
                  <a:satOff val="0"/>
                  <a:lumOff val="0"/>
                  <a:alphaOff val="0"/>
                </a:schemeClr>
              </a:fontRef>
            </p:style>
          </p:sp>
          <p:sp>
            <p:nvSpPr>
              <p:cNvPr id="87" name="右箭头 4"/>
              <p:cNvSpPr txBox="1"/>
              <p:nvPr/>
            </p:nvSpPr>
            <p:spPr>
              <a:xfrm>
                <a:off x="3051398" y="814631"/>
                <a:ext cx="286106" cy="286876"/>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tx1">
                      <a:lumMod val="95000"/>
                      <a:lumOff val="5000"/>
                    </a:schemeClr>
                  </a:solidFill>
                  <a:latin typeface="微软雅黑" pitchFamily="34" charset="-122"/>
                  <a:ea typeface="微软雅黑" pitchFamily="34" charset="-122"/>
                </a:endParaRPr>
              </a:p>
            </p:txBody>
          </p:sp>
        </p:grpSp>
      </p:grpSp>
      <p:grpSp>
        <p:nvGrpSpPr>
          <p:cNvPr id="88" name="Diagram group"/>
          <p:cNvGrpSpPr/>
          <p:nvPr/>
        </p:nvGrpSpPr>
        <p:grpSpPr>
          <a:xfrm rot="16200000">
            <a:off x="7417603" y="3046839"/>
            <a:ext cx="394606" cy="461614"/>
            <a:chOff x="1154480" y="727262"/>
            <a:chExt cx="394606" cy="461614"/>
          </a:xfrm>
          <a:scene3d>
            <a:camera prst="orthographicFront">
              <a:rot lat="0" lon="0" rev="0"/>
            </a:camera>
            <a:lightRig rig="contrasting" dir="t">
              <a:rot lat="0" lon="0" rev="1500000"/>
            </a:lightRig>
          </a:scene3d>
        </p:grpSpPr>
        <p:grpSp>
          <p:nvGrpSpPr>
            <p:cNvPr id="89" name="组合 88"/>
            <p:cNvGrpSpPr/>
            <p:nvPr/>
          </p:nvGrpSpPr>
          <p:grpSpPr>
            <a:xfrm>
              <a:off x="1154480" y="727262"/>
              <a:ext cx="394606" cy="461614"/>
              <a:chOff x="1154480" y="727262"/>
              <a:chExt cx="394606" cy="461614"/>
            </a:xfrm>
            <a:scene3d>
              <a:camera prst="orthographicFront">
                <a:rot lat="0" lon="0" rev="0"/>
              </a:camera>
              <a:lightRig rig="contrasting" dir="t">
                <a:rot lat="0" lon="0" rev="1500000"/>
              </a:lightRig>
            </a:scene3d>
          </p:grpSpPr>
          <p:sp>
            <p:nvSpPr>
              <p:cNvPr id="90" name="右箭头 89"/>
              <p:cNvSpPr/>
              <p:nvPr/>
            </p:nvSpPr>
            <p:spPr>
              <a:xfrm>
                <a:off x="1154480" y="727262"/>
                <a:ext cx="394606" cy="461614"/>
              </a:xfrm>
              <a:prstGeom prst="rightArrow">
                <a:avLst>
                  <a:gd name="adj1" fmla="val 60000"/>
                  <a:gd name="adj2" fmla="val 50000"/>
                </a:avLst>
              </a:prstGeom>
              <a:ln>
                <a:noFill/>
              </a:ln>
              <a:effectLst>
                <a:outerShdw blurRad="149987" dist="250190" dir="8460000" algn="ctr">
                  <a:srgbClr val="000000">
                    <a:alpha val="28000"/>
                  </a:srgbClr>
                </a:outerShdw>
              </a:effectLst>
              <a:sp3d prstMaterial="metal">
                <a:bevelT w="88900" h="88900"/>
              </a:sp3d>
            </p:spPr>
            <p:style>
              <a:lnRef idx="0">
                <a:scrgbClr r="0" g="0" b="0"/>
              </a:lnRef>
              <a:fillRef idx="3">
                <a:schemeClr val="dk2">
                  <a:tint val="60000"/>
                  <a:hueOff val="0"/>
                  <a:satOff val="0"/>
                  <a:lumOff val="0"/>
                  <a:alphaOff val="0"/>
                </a:schemeClr>
              </a:fillRef>
              <a:effectRef idx="2">
                <a:scrgbClr r="0" g="0" b="0"/>
              </a:effectRef>
              <a:fontRef idx="minor">
                <a:schemeClr val="dk2">
                  <a:hueOff val="0"/>
                  <a:satOff val="0"/>
                  <a:lumOff val="0"/>
                  <a:alphaOff val="0"/>
                </a:schemeClr>
              </a:fontRef>
            </p:style>
          </p:sp>
          <p:sp>
            <p:nvSpPr>
              <p:cNvPr id="91" name="右箭头 4"/>
              <p:cNvSpPr txBox="1"/>
              <p:nvPr/>
            </p:nvSpPr>
            <p:spPr>
              <a:xfrm>
                <a:off x="1154480" y="819585"/>
                <a:ext cx="276224" cy="276968"/>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tx1">
                      <a:lumMod val="95000"/>
                      <a:lumOff val="5000"/>
                    </a:schemeClr>
                  </a:solidFill>
                  <a:latin typeface="微软雅黑" pitchFamily="34" charset="-122"/>
                  <a:ea typeface="微软雅黑" pitchFamily="34" charset="-122"/>
                </a:endParaRPr>
              </a:p>
            </p:txBody>
          </p:sp>
        </p:grpSp>
      </p:grpSp>
      <p:sp>
        <p:nvSpPr>
          <p:cNvPr id="6" name="环形箭头 5"/>
          <p:cNvSpPr/>
          <p:nvPr/>
        </p:nvSpPr>
        <p:spPr>
          <a:xfrm>
            <a:off x="2646835" y="2961310"/>
            <a:ext cx="594090" cy="537595"/>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2" name="环形箭头 91"/>
          <p:cNvSpPr/>
          <p:nvPr/>
        </p:nvSpPr>
        <p:spPr>
          <a:xfrm rot="10800000">
            <a:off x="2643814" y="3079616"/>
            <a:ext cx="604646" cy="537606"/>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81701277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0"/>
                                        </p:tgtEl>
                                        <p:attrNameLst>
                                          <p:attrName>style.visibility</p:attrName>
                                        </p:attrNameLst>
                                      </p:cBhvr>
                                      <p:to>
                                        <p:strVal val="visible"/>
                                      </p:to>
                                    </p:set>
                                    <p:anim calcmode="lin" valueType="num">
                                      <p:cBhvr>
                                        <p:cTn id="15" dur="4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0"/>
                                        </p:tgtEl>
                                        <p:attrNameLst>
                                          <p:attrName>ppt_y</p:attrName>
                                        </p:attrNameLst>
                                      </p:cBhvr>
                                      <p:tavLst>
                                        <p:tav tm="0">
                                          <p:val>
                                            <p:strVal val="#ppt_y"/>
                                          </p:val>
                                        </p:tav>
                                        <p:tav tm="100000">
                                          <p:val>
                                            <p:strVal val="#ppt_y"/>
                                          </p:val>
                                        </p:tav>
                                      </p:tavLst>
                                    </p:anim>
                                    <p:anim calcmode="lin" valueType="num">
                                      <p:cBhvr>
                                        <p:cTn id="17" dur="4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67"/>
            <a:ext cx="9144000" cy="5140233"/>
          </a:xfrm>
          <a:prstGeom prst="rect">
            <a:avLst/>
          </a:prstGeom>
        </p:spPr>
      </p:pic>
      <p:grpSp>
        <p:nvGrpSpPr>
          <p:cNvPr id="10" name="组合 9"/>
          <p:cNvGrpSpPr/>
          <p:nvPr/>
        </p:nvGrpSpPr>
        <p:grpSpPr>
          <a:xfrm>
            <a:off x="676119" y="203149"/>
            <a:ext cx="864652" cy="864650"/>
            <a:chOff x="3402224" y="483518"/>
            <a:chExt cx="864652" cy="864650"/>
          </a:xfrm>
        </p:grpSpPr>
        <p:grpSp>
          <p:nvGrpSpPr>
            <p:cNvPr id="11" name="组合 19"/>
            <p:cNvGrpSpPr/>
            <p:nvPr/>
          </p:nvGrpSpPr>
          <p:grpSpPr>
            <a:xfrm>
              <a:off x="3402224" y="483518"/>
              <a:ext cx="864652" cy="864650"/>
              <a:chOff x="304801"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1"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007CD0"/>
                  </a:solidFill>
                </a:endParaRPr>
              </a:p>
            </p:txBody>
          </p:sp>
          <p:sp>
            <p:nvSpPr>
              <p:cNvPr id="14" name="椭圆 13"/>
              <p:cNvSpPr/>
              <p:nvPr/>
            </p:nvSpPr>
            <p:spPr>
              <a:xfrm>
                <a:off x="392112"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007CD0"/>
                  </a:solidFill>
                </a:endParaRPr>
              </a:p>
            </p:txBody>
          </p:sp>
        </p:grpSp>
        <p:sp>
          <p:nvSpPr>
            <p:cNvPr id="12" name="TextBox 11"/>
            <p:cNvSpPr txBox="1"/>
            <p:nvPr/>
          </p:nvSpPr>
          <p:spPr>
            <a:xfrm>
              <a:off x="3552171" y="627534"/>
              <a:ext cx="586298" cy="615553"/>
            </a:xfrm>
            <a:prstGeom prst="rect">
              <a:avLst/>
            </a:prstGeom>
            <a:noFill/>
          </p:spPr>
          <p:txBody>
            <a:bodyPr wrap="square" lIns="0" tIns="0" rIns="0" bIns="0" rtlCol="0">
              <a:spAutoFit/>
            </a:bodyPr>
            <a:lstStyle/>
            <a:p>
              <a:pPr algn="ctr"/>
              <a:r>
                <a:rPr lang="zh-CN" altLang="en-US" sz="4000" b="1" dirty="0" smtClean="0">
                  <a:solidFill>
                    <a:srgbClr val="007CD0"/>
                  </a:solidFill>
                  <a:latin typeface="微软雅黑" pitchFamily="34" charset="-122"/>
                  <a:ea typeface="微软雅黑" pitchFamily="34" charset="-122"/>
                </a:rPr>
                <a:t>谢</a:t>
              </a:r>
              <a:endParaRPr lang="zh-CN" altLang="en-US" sz="4000" b="1" dirty="0">
                <a:solidFill>
                  <a:srgbClr val="007CD0"/>
                </a:solidFill>
                <a:latin typeface="微软雅黑" pitchFamily="34" charset="-122"/>
                <a:ea typeface="微软雅黑" pitchFamily="34" charset="-122"/>
              </a:endParaRPr>
            </a:p>
          </p:txBody>
        </p:sp>
      </p:grpSp>
      <p:grpSp>
        <p:nvGrpSpPr>
          <p:cNvPr id="15" name="组合 14"/>
          <p:cNvGrpSpPr/>
          <p:nvPr/>
        </p:nvGrpSpPr>
        <p:grpSpPr>
          <a:xfrm>
            <a:off x="702437" y="1287863"/>
            <a:ext cx="864652" cy="864650"/>
            <a:chOff x="3402224" y="483518"/>
            <a:chExt cx="864652" cy="864650"/>
          </a:xfrm>
        </p:grpSpPr>
        <p:grpSp>
          <p:nvGrpSpPr>
            <p:cNvPr id="16" name="组合 24"/>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007CD0"/>
                  </a:solidFill>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007CD0"/>
                  </a:solidFill>
                </a:endParaRPr>
              </a:p>
            </p:txBody>
          </p:sp>
        </p:grpSp>
        <p:sp>
          <p:nvSpPr>
            <p:cNvPr id="17" name="TextBox 16"/>
            <p:cNvSpPr txBox="1"/>
            <p:nvPr/>
          </p:nvSpPr>
          <p:spPr>
            <a:xfrm>
              <a:off x="3552171" y="627534"/>
              <a:ext cx="586298" cy="615553"/>
            </a:xfrm>
            <a:prstGeom prst="rect">
              <a:avLst/>
            </a:prstGeom>
            <a:noFill/>
          </p:spPr>
          <p:txBody>
            <a:bodyPr wrap="square" lIns="0" tIns="0" rIns="0" bIns="0" rtlCol="0">
              <a:spAutoFit/>
            </a:bodyPr>
            <a:lstStyle/>
            <a:p>
              <a:pPr algn="ctr"/>
              <a:r>
                <a:rPr lang="zh-CN" altLang="en-US" sz="4000" b="1" dirty="0" smtClean="0">
                  <a:solidFill>
                    <a:srgbClr val="007CD0"/>
                  </a:solidFill>
                  <a:latin typeface="微软雅黑" pitchFamily="34" charset="-122"/>
                  <a:ea typeface="微软雅黑" pitchFamily="34" charset="-122"/>
                </a:rPr>
                <a:t>谢 </a:t>
              </a:r>
              <a:endParaRPr lang="zh-CN" altLang="en-US" sz="4000" b="1" dirty="0">
                <a:solidFill>
                  <a:srgbClr val="007CD0"/>
                </a:solidFill>
                <a:latin typeface="微软雅黑" pitchFamily="34" charset="-122"/>
                <a:ea typeface="微软雅黑" pitchFamily="34" charset="-122"/>
              </a:endParaRPr>
            </a:p>
          </p:txBody>
        </p:sp>
      </p:grpSp>
      <p:grpSp>
        <p:nvGrpSpPr>
          <p:cNvPr id="20" name="组合 19"/>
          <p:cNvGrpSpPr/>
          <p:nvPr/>
        </p:nvGrpSpPr>
        <p:grpSpPr>
          <a:xfrm>
            <a:off x="759051" y="2433015"/>
            <a:ext cx="864652" cy="864650"/>
            <a:chOff x="3402224" y="483518"/>
            <a:chExt cx="864652" cy="864650"/>
          </a:xfrm>
        </p:grpSpPr>
        <p:grpSp>
          <p:nvGrpSpPr>
            <p:cNvPr id="21" name="组合 29"/>
            <p:cNvGrpSpPr/>
            <p:nvPr/>
          </p:nvGrpSpPr>
          <p:grpSpPr>
            <a:xfrm>
              <a:off x="3402224" y="483518"/>
              <a:ext cx="864652" cy="864650"/>
              <a:chOff x="304800" y="673100"/>
              <a:chExt cx="4000500" cy="4000498"/>
            </a:xfrm>
            <a:effectLst>
              <a:outerShdw blurRad="444500" dist="254000" dir="8100000" algn="tr" rotWithShape="0">
                <a:prstClr val="black">
                  <a:alpha val="50000"/>
                </a:prstClr>
              </a:outerShdw>
            </a:effectLst>
          </p:grpSpPr>
          <p:sp>
            <p:nvSpPr>
              <p:cNvPr id="23" name="同心圆 22"/>
              <p:cNvSpPr/>
              <p:nvPr/>
            </p:nvSpPr>
            <p:spPr>
              <a:xfrm>
                <a:off x="304800" y="673100"/>
                <a:ext cx="4000500" cy="4000498"/>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007CD0"/>
                  </a:solidFill>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007CD0"/>
                  </a:solidFill>
                </a:endParaRPr>
              </a:p>
            </p:txBody>
          </p:sp>
        </p:grpSp>
        <p:sp>
          <p:nvSpPr>
            <p:cNvPr id="22" name="TextBox 21"/>
            <p:cNvSpPr txBox="1"/>
            <p:nvPr/>
          </p:nvSpPr>
          <p:spPr>
            <a:xfrm>
              <a:off x="3552171" y="627534"/>
              <a:ext cx="586298" cy="615553"/>
            </a:xfrm>
            <a:prstGeom prst="rect">
              <a:avLst/>
            </a:prstGeom>
            <a:noFill/>
          </p:spPr>
          <p:txBody>
            <a:bodyPr wrap="square" lIns="0" tIns="0" rIns="0" bIns="0" rtlCol="0">
              <a:spAutoFit/>
            </a:bodyPr>
            <a:lstStyle/>
            <a:p>
              <a:pPr algn="ctr"/>
              <a:r>
                <a:rPr lang="zh-CN" altLang="en-US" sz="4000" b="1" dirty="0" smtClean="0">
                  <a:solidFill>
                    <a:srgbClr val="007CD0"/>
                  </a:solidFill>
                  <a:latin typeface="微软雅黑" pitchFamily="34" charset="-122"/>
                  <a:ea typeface="微软雅黑" pitchFamily="34" charset="-122"/>
                </a:rPr>
                <a:t>聆 </a:t>
              </a:r>
              <a:endParaRPr lang="zh-CN" altLang="en-US" sz="4000" b="1" dirty="0">
                <a:solidFill>
                  <a:srgbClr val="007CD0"/>
                </a:solidFill>
                <a:latin typeface="微软雅黑" pitchFamily="34" charset="-122"/>
                <a:ea typeface="微软雅黑" pitchFamily="34" charset="-122"/>
              </a:endParaRPr>
            </a:p>
          </p:txBody>
        </p:sp>
      </p:grpSp>
      <p:grpSp>
        <p:nvGrpSpPr>
          <p:cNvPr id="26" name="组合 25"/>
          <p:cNvGrpSpPr/>
          <p:nvPr/>
        </p:nvGrpSpPr>
        <p:grpSpPr>
          <a:xfrm>
            <a:off x="721308" y="3578167"/>
            <a:ext cx="864652" cy="864650"/>
            <a:chOff x="3402224" y="483518"/>
            <a:chExt cx="864652" cy="864650"/>
          </a:xfrm>
        </p:grpSpPr>
        <p:grpSp>
          <p:nvGrpSpPr>
            <p:cNvPr id="27" name="组合 34"/>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007CD0"/>
                  </a:solidFill>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007CD0"/>
                  </a:solidFill>
                </a:endParaRPr>
              </a:p>
            </p:txBody>
          </p:sp>
        </p:grpSp>
        <p:sp>
          <p:nvSpPr>
            <p:cNvPr id="28" name="TextBox 27"/>
            <p:cNvSpPr txBox="1"/>
            <p:nvPr/>
          </p:nvSpPr>
          <p:spPr>
            <a:xfrm>
              <a:off x="3552171" y="627534"/>
              <a:ext cx="586298" cy="615553"/>
            </a:xfrm>
            <a:prstGeom prst="rect">
              <a:avLst/>
            </a:prstGeom>
            <a:noFill/>
          </p:spPr>
          <p:txBody>
            <a:bodyPr wrap="square" lIns="0" tIns="0" rIns="0" bIns="0" rtlCol="0">
              <a:spAutoFit/>
            </a:bodyPr>
            <a:lstStyle/>
            <a:p>
              <a:pPr algn="ctr"/>
              <a:r>
                <a:rPr lang="zh-CN" altLang="en-US" sz="4000" b="1" dirty="0" smtClean="0">
                  <a:solidFill>
                    <a:srgbClr val="007CD0"/>
                  </a:solidFill>
                  <a:latin typeface="微软雅黑" pitchFamily="34" charset="-122"/>
                  <a:ea typeface="微软雅黑" pitchFamily="34" charset="-122"/>
                </a:rPr>
                <a:t>听</a:t>
              </a:r>
              <a:endParaRPr lang="zh-CN" altLang="en-US" sz="4000" b="1" dirty="0">
                <a:solidFill>
                  <a:srgbClr val="007CD0"/>
                </a:solidFill>
                <a:latin typeface="微软雅黑" pitchFamily="34" charset="-122"/>
                <a:ea typeface="微软雅黑" pitchFamily="34" charset="-122"/>
              </a:endParaRPr>
            </a:p>
          </p:txBody>
        </p:sp>
      </p:grpSp>
      <p:sp>
        <p:nvSpPr>
          <p:cNvPr id="24" name="TextBox 23"/>
          <p:cNvSpPr txBox="1"/>
          <p:nvPr/>
        </p:nvSpPr>
        <p:spPr>
          <a:xfrm>
            <a:off x="3203848" y="4337736"/>
            <a:ext cx="3428806" cy="646331"/>
          </a:xfrm>
          <a:prstGeom prst="rect">
            <a:avLst/>
          </a:prstGeom>
          <a:noFill/>
        </p:spPr>
        <p:txBody>
          <a:bodyPr wrap="square" rtlCol="0">
            <a:spAutoFit/>
          </a:bodyPr>
          <a:lstStyle/>
          <a:p>
            <a:pPr lvl="0" algn="ctr" defTabSz="457200">
              <a:defRPr/>
            </a:pPr>
            <a:r>
              <a:rPr lang="en-US" altLang="zh-CN" sz="3600" dirty="0" smtClean="0">
                <a:solidFill>
                  <a:srgbClr val="FF0000"/>
                </a:solidFill>
                <a:latin typeface="黑体" panose="02010609060101010101" pitchFamily="49" charset="-122"/>
                <a:ea typeface="黑体" panose="02010609060101010101" pitchFamily="49" charset="-122"/>
              </a:rPr>
              <a:t>2018.9</a:t>
            </a:r>
            <a:endParaRPr lang="zh-CN" altLang="en-US" sz="3600" dirty="0">
              <a:solidFill>
                <a:srgbClr val="FF0000"/>
              </a:solidFill>
              <a:latin typeface="黑体" panose="02010609060101010101" pitchFamily="49" charset="-122"/>
              <a:ea typeface="黑体" panose="02010609060101010101" pitchFamily="49" charset="-122"/>
            </a:endParaRPr>
          </a:p>
        </p:txBody>
      </p:sp>
      <p:sp>
        <p:nvSpPr>
          <p:cNvPr id="2" name="文本框 1"/>
          <p:cNvSpPr txBox="1"/>
          <p:nvPr/>
        </p:nvSpPr>
        <p:spPr>
          <a:xfrm>
            <a:off x="7860774" y="1779662"/>
            <a:ext cx="1292662" cy="4149057"/>
          </a:xfrm>
          <a:prstGeom prst="rect">
            <a:avLst/>
          </a:prstGeom>
          <a:noFill/>
        </p:spPr>
        <p:txBody>
          <a:bodyPr vert="eaVert" wrap="square" rtlCol="0">
            <a:spAutoFit/>
          </a:bodyPr>
          <a:lstStyle/>
          <a:p>
            <a:pPr defTabSz="457200">
              <a:defRPr/>
            </a:pPr>
            <a:endParaRPr lang="en-US" altLang="zh-CN" dirty="0" smtClean="0">
              <a:solidFill>
                <a:srgbClr val="FFFFFF"/>
              </a:solidFill>
              <a:latin typeface="黑体" panose="02010609060101010101" pitchFamily="49" charset="-122"/>
              <a:ea typeface="黑体" panose="02010609060101010101" pitchFamily="49" charset="-122"/>
            </a:endParaRPr>
          </a:p>
          <a:p>
            <a:pPr defTabSz="457200">
              <a:defRPr/>
            </a:pPr>
            <a:r>
              <a:rPr lang="zh-CN" altLang="en-US" dirty="0" smtClean="0">
                <a:solidFill>
                  <a:srgbClr val="FFFFFF"/>
                </a:solidFill>
                <a:latin typeface="黑体" panose="02010609060101010101" pitchFamily="49" charset="-122"/>
                <a:ea typeface="黑体" panose="02010609060101010101" pitchFamily="49" charset="-122"/>
              </a:rPr>
              <a:t>山东科创食用菌产业技术研究院</a:t>
            </a:r>
            <a:endParaRPr lang="zh-CN" altLang="en-US" dirty="0">
              <a:solidFill>
                <a:srgbClr val="FFFFFF"/>
              </a:solidFill>
            </a:endParaRPr>
          </a:p>
          <a:p>
            <a:pPr defTabSz="457200">
              <a:defRPr/>
            </a:pPr>
            <a:r>
              <a:rPr lang="zh-CN" altLang="en-US" dirty="0">
                <a:solidFill>
                  <a:srgbClr val="FFFFFF"/>
                </a:solidFill>
                <a:latin typeface="黑体" panose="02010609060101010101" pitchFamily="49" charset="-122"/>
                <a:ea typeface="黑体" panose="02010609060101010101" pitchFamily="49" charset="-122"/>
              </a:rPr>
              <a:t>邹城市食用菌产业发展</a:t>
            </a:r>
            <a:r>
              <a:rPr lang="zh-CN" altLang="en-US" dirty="0" smtClean="0">
                <a:solidFill>
                  <a:srgbClr val="FFFFFF"/>
                </a:solidFill>
                <a:latin typeface="黑体" panose="02010609060101010101" pitchFamily="49" charset="-122"/>
                <a:ea typeface="黑体" panose="02010609060101010101" pitchFamily="49" charset="-122"/>
              </a:rPr>
              <a:t>中心</a:t>
            </a:r>
            <a:endParaRPr lang="en-US" altLang="zh-CN" dirty="0" smtClean="0">
              <a:solidFill>
                <a:srgbClr val="FFFFFF"/>
              </a:solidFill>
              <a:latin typeface="黑体" panose="02010609060101010101" pitchFamily="49" charset="-122"/>
              <a:ea typeface="黑体" panose="02010609060101010101" pitchFamily="49" charset="-122"/>
            </a:endParaRPr>
          </a:p>
          <a:p>
            <a:pPr defTabSz="457200">
              <a:defRPr/>
            </a:pPr>
            <a:r>
              <a:rPr lang="zh-CN" altLang="en-US" smtClean="0">
                <a:solidFill>
                  <a:srgbClr val="FFFFFF"/>
                </a:solidFill>
                <a:latin typeface="黑体" panose="02010609060101010101" pitchFamily="49" charset="-122"/>
                <a:ea typeface="黑体" panose="02010609060101010101" pitchFamily="49" charset="-122"/>
              </a:rPr>
              <a:t>邹</a:t>
            </a:r>
            <a:r>
              <a:rPr lang="zh-CN" altLang="en-US" smtClean="0">
                <a:solidFill>
                  <a:srgbClr val="FFFFFF"/>
                </a:solidFill>
                <a:latin typeface="黑体" panose="02010609060101010101" pitchFamily="49" charset="-122"/>
                <a:ea typeface="黑体" panose="02010609060101010101" pitchFamily="49" charset="-122"/>
              </a:rPr>
              <a:t>城市技术</a:t>
            </a:r>
            <a:r>
              <a:rPr lang="zh-CN" altLang="en-US" dirty="0">
                <a:solidFill>
                  <a:srgbClr val="FFFFFF"/>
                </a:solidFill>
                <a:latin typeface="黑体" panose="02010609060101010101" pitchFamily="49" charset="-122"/>
                <a:ea typeface="黑体" panose="02010609060101010101" pitchFamily="49" charset="-122"/>
              </a:rPr>
              <a:t>监督信息</a:t>
            </a:r>
            <a:r>
              <a:rPr lang="zh-CN" altLang="en-US" dirty="0" smtClean="0">
                <a:solidFill>
                  <a:srgbClr val="FFFFFF"/>
                </a:solidFill>
                <a:latin typeface="黑体" panose="02010609060101010101" pitchFamily="49" charset="-122"/>
                <a:ea typeface="黑体" panose="02010609060101010101" pitchFamily="49" charset="-122"/>
              </a:rPr>
              <a:t>所</a:t>
            </a:r>
            <a:endParaRPr lang="en-US" altLang="zh-CN" dirty="0">
              <a:solidFill>
                <a:srgbClr val="FFFFFF"/>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 fill="hold"/>
                                        <p:tgtEl>
                                          <p:spTgt spid="10"/>
                                        </p:tgtEl>
                                        <p:attrNameLst>
                                          <p:attrName>ppt_w</p:attrName>
                                        </p:attrNameLst>
                                      </p:cBhvr>
                                      <p:tavLst>
                                        <p:tav tm="0">
                                          <p:val>
                                            <p:fltVal val="0"/>
                                          </p:val>
                                        </p:tav>
                                        <p:tav tm="100000">
                                          <p:val>
                                            <p:strVal val="#ppt_w"/>
                                          </p:val>
                                        </p:tav>
                                      </p:tavLst>
                                    </p:anim>
                                    <p:anim calcmode="lin" valueType="num">
                                      <p:cBhvr>
                                        <p:cTn id="8" dur="100" fill="hold"/>
                                        <p:tgtEl>
                                          <p:spTgt spid="10"/>
                                        </p:tgtEl>
                                        <p:attrNameLst>
                                          <p:attrName>ppt_h</p:attrName>
                                        </p:attrNameLst>
                                      </p:cBhvr>
                                      <p:tavLst>
                                        <p:tav tm="0">
                                          <p:val>
                                            <p:fltVal val="0"/>
                                          </p:val>
                                        </p:tav>
                                        <p:tav tm="100000">
                                          <p:val>
                                            <p:strVal val="#ppt_h"/>
                                          </p:val>
                                        </p:tav>
                                      </p:tavLst>
                                    </p:anim>
                                    <p:animEffect transition="in" filter="fade">
                                      <p:cBhvr>
                                        <p:cTn id="9" dur="100"/>
                                        <p:tgtEl>
                                          <p:spTgt spid="10"/>
                                        </p:tgtEl>
                                      </p:cBhvr>
                                    </p:animEffect>
                                  </p:childTnLst>
                                </p:cTn>
                              </p:par>
                              <p:par>
                                <p:cTn id="10" presetID="6" presetClass="emph" presetSubtype="0" fill="hold" nodeType="withEffect">
                                  <p:stCondLst>
                                    <p:cond delay="100"/>
                                  </p:stCondLst>
                                  <p:childTnLst>
                                    <p:animScale>
                                      <p:cBhvr>
                                        <p:cTn id="11" dur="100" fill="hold"/>
                                        <p:tgtEl>
                                          <p:spTgt spid="10"/>
                                        </p:tgtEl>
                                      </p:cBhvr>
                                      <p:by x="110000" y="110000"/>
                                    </p:animScale>
                                  </p:childTnLst>
                                </p:cTn>
                              </p:par>
                              <p:par>
                                <p:cTn id="12" presetID="6" presetClass="emph" presetSubtype="0" fill="hold" nodeType="withEffect">
                                  <p:stCondLst>
                                    <p:cond delay="200"/>
                                  </p:stCondLst>
                                  <p:childTnLst>
                                    <p:animScale>
                                      <p:cBhvr>
                                        <p:cTn id="13" dur="200" fill="hold"/>
                                        <p:tgtEl>
                                          <p:spTgt spid="10"/>
                                        </p:tgtEl>
                                      </p:cBhvr>
                                      <p:by x="90000" y="90000"/>
                                    </p:animScale>
                                  </p:childTnLst>
                                </p:cTn>
                              </p:par>
                              <p:par>
                                <p:cTn id="14" presetID="6" presetClass="emph" presetSubtype="0" fill="hold" nodeType="withEffect">
                                  <p:stCondLst>
                                    <p:cond delay="400"/>
                                  </p:stCondLst>
                                  <p:childTnLst>
                                    <p:animScale>
                                      <p:cBhvr>
                                        <p:cTn id="15" dur="100" fill="hold"/>
                                        <p:tgtEl>
                                          <p:spTgt spid="10"/>
                                        </p:tgtEl>
                                      </p:cBhvr>
                                      <p:by x="105000" y="105000"/>
                                    </p:animScale>
                                  </p:childTnLst>
                                </p:cTn>
                              </p:par>
                              <p:par>
                                <p:cTn id="16" presetID="6" presetClass="emph" presetSubtype="0" fill="hold" nodeType="withEffect">
                                  <p:stCondLst>
                                    <p:cond delay="500"/>
                                  </p:stCondLst>
                                  <p:childTnLst>
                                    <p:animScale>
                                      <p:cBhvr>
                                        <p:cTn id="17" dur="200" fill="hold"/>
                                        <p:tgtEl>
                                          <p:spTgt spid="1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100" fill="hold"/>
                                        <p:tgtEl>
                                          <p:spTgt spid="15"/>
                                        </p:tgtEl>
                                        <p:attrNameLst>
                                          <p:attrName>ppt_w</p:attrName>
                                        </p:attrNameLst>
                                      </p:cBhvr>
                                      <p:tavLst>
                                        <p:tav tm="0">
                                          <p:val>
                                            <p:fltVal val="0"/>
                                          </p:val>
                                        </p:tav>
                                        <p:tav tm="100000">
                                          <p:val>
                                            <p:strVal val="#ppt_w"/>
                                          </p:val>
                                        </p:tav>
                                      </p:tavLst>
                                    </p:anim>
                                    <p:anim calcmode="lin" valueType="num">
                                      <p:cBhvr>
                                        <p:cTn id="22" dur="100" fill="hold"/>
                                        <p:tgtEl>
                                          <p:spTgt spid="15"/>
                                        </p:tgtEl>
                                        <p:attrNameLst>
                                          <p:attrName>ppt_h</p:attrName>
                                        </p:attrNameLst>
                                      </p:cBhvr>
                                      <p:tavLst>
                                        <p:tav tm="0">
                                          <p:val>
                                            <p:fltVal val="0"/>
                                          </p:val>
                                        </p:tav>
                                        <p:tav tm="100000">
                                          <p:val>
                                            <p:strVal val="#ppt_h"/>
                                          </p:val>
                                        </p:tav>
                                      </p:tavLst>
                                    </p:anim>
                                    <p:animEffect transition="in" filter="fade">
                                      <p:cBhvr>
                                        <p:cTn id="23" dur="100"/>
                                        <p:tgtEl>
                                          <p:spTgt spid="15"/>
                                        </p:tgtEl>
                                      </p:cBhvr>
                                    </p:animEffect>
                                  </p:childTnLst>
                                </p:cTn>
                              </p:par>
                              <p:par>
                                <p:cTn id="24" presetID="6" presetClass="emph" presetSubtype="0" fill="hold" nodeType="withEffect">
                                  <p:stCondLst>
                                    <p:cond delay="100"/>
                                  </p:stCondLst>
                                  <p:childTnLst>
                                    <p:animScale>
                                      <p:cBhvr>
                                        <p:cTn id="25" dur="100" fill="hold"/>
                                        <p:tgtEl>
                                          <p:spTgt spid="15"/>
                                        </p:tgtEl>
                                      </p:cBhvr>
                                      <p:by x="110000" y="110000"/>
                                    </p:animScale>
                                  </p:childTnLst>
                                </p:cTn>
                              </p:par>
                              <p:par>
                                <p:cTn id="26" presetID="6" presetClass="emph" presetSubtype="0" fill="hold" nodeType="withEffect">
                                  <p:stCondLst>
                                    <p:cond delay="200"/>
                                  </p:stCondLst>
                                  <p:childTnLst>
                                    <p:animScale>
                                      <p:cBhvr>
                                        <p:cTn id="27" dur="200" fill="hold"/>
                                        <p:tgtEl>
                                          <p:spTgt spid="15"/>
                                        </p:tgtEl>
                                      </p:cBhvr>
                                      <p:by x="90000" y="90000"/>
                                    </p:animScale>
                                  </p:childTnLst>
                                </p:cTn>
                              </p:par>
                              <p:par>
                                <p:cTn id="28" presetID="6" presetClass="emph" presetSubtype="0" fill="hold" nodeType="withEffect">
                                  <p:stCondLst>
                                    <p:cond delay="400"/>
                                  </p:stCondLst>
                                  <p:childTnLst>
                                    <p:animScale>
                                      <p:cBhvr>
                                        <p:cTn id="29" dur="100" fill="hold"/>
                                        <p:tgtEl>
                                          <p:spTgt spid="15"/>
                                        </p:tgtEl>
                                      </p:cBhvr>
                                      <p:by x="105000" y="105000"/>
                                    </p:animScale>
                                  </p:childTnLst>
                                </p:cTn>
                              </p:par>
                              <p:par>
                                <p:cTn id="30" presetID="6" presetClass="emph" presetSubtype="0" fill="hold" nodeType="withEffect">
                                  <p:stCondLst>
                                    <p:cond delay="500"/>
                                  </p:stCondLst>
                                  <p:childTnLst>
                                    <p:animScale>
                                      <p:cBhvr>
                                        <p:cTn id="31" dur="200" fill="hold"/>
                                        <p:tgtEl>
                                          <p:spTgt spid="15"/>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 fill="hold"/>
                                        <p:tgtEl>
                                          <p:spTgt spid="20"/>
                                        </p:tgtEl>
                                        <p:attrNameLst>
                                          <p:attrName>ppt_w</p:attrName>
                                        </p:attrNameLst>
                                      </p:cBhvr>
                                      <p:tavLst>
                                        <p:tav tm="0">
                                          <p:val>
                                            <p:fltVal val="0"/>
                                          </p:val>
                                        </p:tav>
                                        <p:tav tm="100000">
                                          <p:val>
                                            <p:strVal val="#ppt_w"/>
                                          </p:val>
                                        </p:tav>
                                      </p:tavLst>
                                    </p:anim>
                                    <p:anim calcmode="lin" valueType="num">
                                      <p:cBhvr>
                                        <p:cTn id="36" dur="100" fill="hold"/>
                                        <p:tgtEl>
                                          <p:spTgt spid="20"/>
                                        </p:tgtEl>
                                        <p:attrNameLst>
                                          <p:attrName>ppt_h</p:attrName>
                                        </p:attrNameLst>
                                      </p:cBhvr>
                                      <p:tavLst>
                                        <p:tav tm="0">
                                          <p:val>
                                            <p:fltVal val="0"/>
                                          </p:val>
                                        </p:tav>
                                        <p:tav tm="100000">
                                          <p:val>
                                            <p:strVal val="#ppt_h"/>
                                          </p:val>
                                        </p:tav>
                                      </p:tavLst>
                                    </p:anim>
                                    <p:animEffect transition="in" filter="fade">
                                      <p:cBhvr>
                                        <p:cTn id="37" dur="100"/>
                                        <p:tgtEl>
                                          <p:spTgt spid="20"/>
                                        </p:tgtEl>
                                      </p:cBhvr>
                                    </p:animEffect>
                                  </p:childTnLst>
                                </p:cTn>
                              </p:par>
                              <p:par>
                                <p:cTn id="38" presetID="6" presetClass="emph" presetSubtype="0" fill="hold" nodeType="withEffect">
                                  <p:stCondLst>
                                    <p:cond delay="100"/>
                                  </p:stCondLst>
                                  <p:childTnLst>
                                    <p:animScale>
                                      <p:cBhvr>
                                        <p:cTn id="39" dur="100" fill="hold"/>
                                        <p:tgtEl>
                                          <p:spTgt spid="20"/>
                                        </p:tgtEl>
                                      </p:cBhvr>
                                      <p:by x="110000" y="110000"/>
                                    </p:animScale>
                                  </p:childTnLst>
                                </p:cTn>
                              </p:par>
                              <p:par>
                                <p:cTn id="40" presetID="6" presetClass="emph" presetSubtype="0" fill="hold" nodeType="withEffect">
                                  <p:stCondLst>
                                    <p:cond delay="200"/>
                                  </p:stCondLst>
                                  <p:childTnLst>
                                    <p:animScale>
                                      <p:cBhvr>
                                        <p:cTn id="41" dur="200" fill="hold"/>
                                        <p:tgtEl>
                                          <p:spTgt spid="20"/>
                                        </p:tgtEl>
                                      </p:cBhvr>
                                      <p:by x="90000" y="90000"/>
                                    </p:animScale>
                                  </p:childTnLst>
                                </p:cTn>
                              </p:par>
                              <p:par>
                                <p:cTn id="42" presetID="6" presetClass="emph" presetSubtype="0" fill="hold" nodeType="withEffect">
                                  <p:stCondLst>
                                    <p:cond delay="400"/>
                                  </p:stCondLst>
                                  <p:childTnLst>
                                    <p:animScale>
                                      <p:cBhvr>
                                        <p:cTn id="43" dur="100" fill="hold"/>
                                        <p:tgtEl>
                                          <p:spTgt spid="20"/>
                                        </p:tgtEl>
                                      </p:cBhvr>
                                      <p:by x="105000" y="105000"/>
                                    </p:animScale>
                                  </p:childTnLst>
                                </p:cTn>
                              </p:par>
                              <p:par>
                                <p:cTn id="44" presetID="6" presetClass="emph" presetSubtype="0" fill="hold" nodeType="withEffect">
                                  <p:stCondLst>
                                    <p:cond delay="500"/>
                                  </p:stCondLst>
                                  <p:childTnLst>
                                    <p:animScale>
                                      <p:cBhvr>
                                        <p:cTn id="45" dur="200" fill="hold"/>
                                        <p:tgtEl>
                                          <p:spTgt spid="20"/>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100" fill="hold"/>
                                        <p:tgtEl>
                                          <p:spTgt spid="26"/>
                                        </p:tgtEl>
                                        <p:attrNameLst>
                                          <p:attrName>ppt_w</p:attrName>
                                        </p:attrNameLst>
                                      </p:cBhvr>
                                      <p:tavLst>
                                        <p:tav tm="0">
                                          <p:val>
                                            <p:fltVal val="0"/>
                                          </p:val>
                                        </p:tav>
                                        <p:tav tm="100000">
                                          <p:val>
                                            <p:strVal val="#ppt_w"/>
                                          </p:val>
                                        </p:tav>
                                      </p:tavLst>
                                    </p:anim>
                                    <p:anim calcmode="lin" valueType="num">
                                      <p:cBhvr>
                                        <p:cTn id="50" dur="100" fill="hold"/>
                                        <p:tgtEl>
                                          <p:spTgt spid="26"/>
                                        </p:tgtEl>
                                        <p:attrNameLst>
                                          <p:attrName>ppt_h</p:attrName>
                                        </p:attrNameLst>
                                      </p:cBhvr>
                                      <p:tavLst>
                                        <p:tav tm="0">
                                          <p:val>
                                            <p:fltVal val="0"/>
                                          </p:val>
                                        </p:tav>
                                        <p:tav tm="100000">
                                          <p:val>
                                            <p:strVal val="#ppt_h"/>
                                          </p:val>
                                        </p:tav>
                                      </p:tavLst>
                                    </p:anim>
                                    <p:animEffect transition="in" filter="fade">
                                      <p:cBhvr>
                                        <p:cTn id="51" dur="100"/>
                                        <p:tgtEl>
                                          <p:spTgt spid="26"/>
                                        </p:tgtEl>
                                      </p:cBhvr>
                                    </p:animEffect>
                                  </p:childTnLst>
                                </p:cTn>
                              </p:par>
                              <p:par>
                                <p:cTn id="52" presetID="6" presetClass="emph" presetSubtype="0" fill="hold" nodeType="withEffect">
                                  <p:stCondLst>
                                    <p:cond delay="100"/>
                                  </p:stCondLst>
                                  <p:childTnLst>
                                    <p:animScale>
                                      <p:cBhvr>
                                        <p:cTn id="53" dur="100" fill="hold"/>
                                        <p:tgtEl>
                                          <p:spTgt spid="26"/>
                                        </p:tgtEl>
                                      </p:cBhvr>
                                      <p:by x="110000" y="110000"/>
                                    </p:animScale>
                                  </p:childTnLst>
                                </p:cTn>
                              </p:par>
                              <p:par>
                                <p:cTn id="54" presetID="6" presetClass="emph" presetSubtype="0" fill="hold" nodeType="withEffect">
                                  <p:stCondLst>
                                    <p:cond delay="200"/>
                                  </p:stCondLst>
                                  <p:childTnLst>
                                    <p:animScale>
                                      <p:cBhvr>
                                        <p:cTn id="55" dur="200" fill="hold"/>
                                        <p:tgtEl>
                                          <p:spTgt spid="26"/>
                                        </p:tgtEl>
                                      </p:cBhvr>
                                      <p:by x="90000" y="90000"/>
                                    </p:animScale>
                                  </p:childTnLst>
                                </p:cTn>
                              </p:par>
                              <p:par>
                                <p:cTn id="56" presetID="6" presetClass="emph" presetSubtype="0" fill="hold" nodeType="withEffect">
                                  <p:stCondLst>
                                    <p:cond delay="400"/>
                                  </p:stCondLst>
                                  <p:childTnLst>
                                    <p:animScale>
                                      <p:cBhvr>
                                        <p:cTn id="57" dur="100" fill="hold"/>
                                        <p:tgtEl>
                                          <p:spTgt spid="26"/>
                                        </p:tgtEl>
                                      </p:cBhvr>
                                      <p:by x="105000" y="105000"/>
                                    </p:animScale>
                                  </p:childTnLst>
                                </p:cTn>
                              </p:par>
                              <p:par>
                                <p:cTn id="58" presetID="6" presetClass="emph" presetSubtype="0" fill="hold" nodeType="withEffect">
                                  <p:stCondLst>
                                    <p:cond delay="500"/>
                                  </p:stCondLst>
                                  <p:childTnLst>
                                    <p:animScale>
                                      <p:cBhvr>
                                        <p:cTn id="59" dur="200" fill="hold"/>
                                        <p:tgtEl>
                                          <p:spTgt spid="26"/>
                                        </p:tgtEl>
                                      </p:cBhvr>
                                      <p:by x="95000" y="95000"/>
                                    </p:animScale>
                                  </p:childTnLst>
                                </p:cTn>
                              </p:par>
                            </p:childTnLst>
                          </p:cTn>
                        </p:par>
                        <p:par>
                          <p:cTn id="60" fill="hold">
                            <p:stCondLst>
                              <p:cond delay="2800"/>
                            </p:stCondLst>
                            <p:childTnLst>
                              <p:par>
                                <p:cTn id="61" presetID="42" presetClass="entr" presetSubtype="0" fill="hold" grpId="0" nodeType="after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fade">
                                      <p:cBhvr>
                                        <p:cTn id="63" dur="1000"/>
                                        <p:tgtEl>
                                          <p:spTgt spid="2"/>
                                        </p:tgtEl>
                                      </p:cBhvr>
                                    </p:animEffect>
                                    <p:anim calcmode="lin" valueType="num">
                                      <p:cBhvr>
                                        <p:cTn id="64" dur="1000" fill="hold"/>
                                        <p:tgtEl>
                                          <p:spTgt spid="2"/>
                                        </p:tgtEl>
                                        <p:attrNameLst>
                                          <p:attrName>ppt_x</p:attrName>
                                        </p:attrNameLst>
                                      </p:cBhvr>
                                      <p:tavLst>
                                        <p:tav tm="0">
                                          <p:val>
                                            <p:strVal val="#ppt_x"/>
                                          </p:val>
                                        </p:tav>
                                        <p:tav tm="100000">
                                          <p:val>
                                            <p:strVal val="#ppt_x"/>
                                          </p:val>
                                        </p:tav>
                                      </p:tavLst>
                                    </p:anim>
                                    <p:anim calcmode="lin" valueType="num">
                                      <p:cBhvr>
                                        <p:cTn id="65" dur="1000" fill="hold"/>
                                        <p:tgtEl>
                                          <p:spTgt spid="2"/>
                                        </p:tgtEl>
                                        <p:attrNameLst>
                                          <p:attrName>ppt_y</p:attrName>
                                        </p:attrNameLst>
                                      </p:cBhvr>
                                      <p:tavLst>
                                        <p:tav tm="0">
                                          <p:val>
                                            <p:strVal val="#ppt_y+.1"/>
                                          </p:val>
                                        </p:tav>
                                        <p:tav tm="100000">
                                          <p:val>
                                            <p:strVal val="#ppt_y"/>
                                          </p:val>
                                        </p:tav>
                                      </p:tavLst>
                                    </p:anim>
                                  </p:childTnLst>
                                </p:cTn>
                              </p:par>
                            </p:childTnLst>
                          </p:cTn>
                        </p:par>
                        <p:par>
                          <p:cTn id="66" fill="hold">
                            <p:stCondLst>
                              <p:cond delay="38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24"/>
                                        </p:tgtEl>
                                        <p:attrNameLst>
                                          <p:attrName>style.visibility</p:attrName>
                                        </p:attrNameLst>
                                      </p:cBhvr>
                                      <p:to>
                                        <p:strVal val="visible"/>
                                      </p:to>
                                    </p:set>
                                    <p:anim calcmode="lin" valueType="num">
                                      <p:cBhvr>
                                        <p:cTn id="69" dur="4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70" dur="400" fill="hold"/>
                                        <p:tgtEl>
                                          <p:spTgt spid="24"/>
                                        </p:tgtEl>
                                        <p:attrNameLst>
                                          <p:attrName>ppt_y</p:attrName>
                                        </p:attrNameLst>
                                      </p:cBhvr>
                                      <p:tavLst>
                                        <p:tav tm="0">
                                          <p:val>
                                            <p:strVal val="#ppt_y"/>
                                          </p:val>
                                        </p:tav>
                                        <p:tav tm="100000">
                                          <p:val>
                                            <p:strVal val="#ppt_y"/>
                                          </p:val>
                                        </p:tav>
                                      </p:tavLst>
                                    </p:anim>
                                    <p:anim calcmode="lin" valueType="num">
                                      <p:cBhvr>
                                        <p:cTn id="71" dur="4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72" dur="4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73" dur="40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 grpId="0"/>
    </p:bldLst>
  </p:timing>
</p:sld>
</file>

<file path=ppt/theme/theme1.xml><?xml version="1.0" encoding="utf-8"?>
<a:theme xmlns:a="http://schemas.openxmlformats.org/drawingml/2006/main" name="第一PPT，www.1ppt.com">
  <a:themeElements>
    <a:clrScheme name="配色三">
      <a:dk1>
        <a:sysClr val="windowText" lastClr="000000"/>
      </a:dk1>
      <a:lt1>
        <a:sysClr val="window" lastClr="FFFFFF"/>
      </a:lt1>
      <a:dk2>
        <a:srgbClr val="17638F"/>
      </a:dk2>
      <a:lt2>
        <a:srgbClr val="00B0F0"/>
      </a:lt2>
      <a:accent1>
        <a:srgbClr val="E46C0A"/>
      </a:accent1>
      <a:accent2>
        <a:srgbClr val="FFC000"/>
      </a:accent2>
      <a:accent3>
        <a:srgbClr val="78B932"/>
      </a:accent3>
      <a:accent4>
        <a:srgbClr val="92D050"/>
      </a:accent4>
      <a:accent5>
        <a:srgbClr val="DB2E78"/>
      </a:accent5>
      <a:accent6>
        <a:srgbClr val="E1518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配色三">
      <a:dk1>
        <a:sysClr val="windowText" lastClr="000000"/>
      </a:dk1>
      <a:lt1>
        <a:sysClr val="window" lastClr="FFFFFF"/>
      </a:lt1>
      <a:dk2>
        <a:srgbClr val="17638F"/>
      </a:dk2>
      <a:lt2>
        <a:srgbClr val="00B0F0"/>
      </a:lt2>
      <a:accent1>
        <a:srgbClr val="E46C0A"/>
      </a:accent1>
      <a:accent2>
        <a:srgbClr val="FFC000"/>
      </a:accent2>
      <a:accent3>
        <a:srgbClr val="78B932"/>
      </a:accent3>
      <a:accent4>
        <a:srgbClr val="92D050"/>
      </a:accent4>
      <a:accent5>
        <a:srgbClr val="DB2E78"/>
      </a:accent5>
      <a:accent6>
        <a:srgbClr val="E1518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11437</TotalTime>
  <Words>1716</Words>
  <Application>Microsoft Office PowerPoint</Application>
  <PresentationFormat>全屏显示(16:9)</PresentationFormat>
  <Paragraphs>262</Paragraphs>
  <Slides>20</Slides>
  <Notes>19</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20</vt:i4>
      </vt:variant>
    </vt:vector>
  </HeadingPairs>
  <TitlesOfParts>
    <vt:vector size="38" baseType="lpstr">
      <vt:lpstr>方正静蕾简体</vt:lpstr>
      <vt:lpstr>方正铁筋隶书简体</vt:lpstr>
      <vt:lpstr>方正祥隶简体</vt:lpstr>
      <vt:lpstr>方正小标宋简体</vt:lpstr>
      <vt:lpstr>汉仪超粗圆简</vt:lpstr>
      <vt:lpstr>黑体</vt:lpstr>
      <vt:lpstr>华文彩云</vt:lpstr>
      <vt:lpstr>华文行楷</vt:lpstr>
      <vt:lpstr>华文细黑</vt:lpstr>
      <vt:lpstr>华文新魏</vt:lpstr>
      <vt:lpstr>楷体</vt:lpstr>
      <vt:lpstr>宋体</vt:lpstr>
      <vt:lpstr>微软雅黑</vt:lpstr>
      <vt:lpstr>Arial</vt:lpstr>
      <vt:lpstr>Calibri</vt:lpstr>
      <vt:lpstr>Times New Roman</vt:lpstr>
      <vt:lpstr>第一PPT，www.1ppt.com</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微立体工作总结</dc:title>
  <dc:creator>第一PPT模板网：www.1ppt.com</dc:creator>
  <cp:keywords>第一PPT模板网：www.1ppt.com</cp:keywords>
  <cp:lastModifiedBy>Administrator</cp:lastModifiedBy>
  <cp:revision>453</cp:revision>
  <dcterms:created xsi:type="dcterms:W3CDTF">2013-10-25T23:15:15Z</dcterms:created>
  <dcterms:modified xsi:type="dcterms:W3CDTF">2018-11-19T06:00:58Z</dcterms:modified>
</cp:coreProperties>
</file>